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76" r:id="rId2"/>
    <p:sldId id="262" r:id="rId3"/>
    <p:sldId id="257" r:id="rId4"/>
    <p:sldId id="258" r:id="rId5"/>
    <p:sldId id="260" r:id="rId6"/>
    <p:sldId id="259" r:id="rId7"/>
    <p:sldId id="261" r:id="rId8"/>
    <p:sldId id="283" r:id="rId9"/>
    <p:sldId id="264" r:id="rId10"/>
    <p:sldId id="287" r:id="rId11"/>
    <p:sldId id="277" r:id="rId12"/>
    <p:sldId id="288" r:id="rId13"/>
    <p:sldId id="268" r:id="rId14"/>
    <p:sldId id="280" r:id="rId15"/>
    <p:sldId id="273" r:id="rId16"/>
    <p:sldId id="292" r:id="rId17"/>
    <p:sldId id="290" r:id="rId18"/>
    <p:sldId id="291" r:id="rId19"/>
    <p:sldId id="275" r:id="rId20"/>
    <p:sldId id="286" r:id="rId21"/>
  </p:sldIdLst>
  <p:sldSz cx="12192000" cy="6858000"/>
  <p:notesSz cx="6819900" cy="99187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8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autoAdjust="0"/>
    <p:restoredTop sz="95673"/>
  </p:normalViewPr>
  <p:slideViewPr>
    <p:cSldViewPr snapToGrid="0" showGuides="1">
      <p:cViewPr varScale="1">
        <p:scale>
          <a:sx n="85" d="100"/>
          <a:sy n="85" d="100"/>
        </p:scale>
        <p:origin x="200"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Share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5286-44C2-BF9C-C5B0D4C9BE80}"/>
              </c:ext>
            </c:extLst>
          </c:dPt>
          <c:dPt>
            <c:idx val="1"/>
            <c:bubble3D val="0"/>
            <c:spPr>
              <a:solidFill>
                <a:schemeClr val="accent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5286-44C2-BF9C-C5B0D4C9BE80}"/>
              </c:ext>
            </c:extLst>
          </c:dPt>
          <c:dPt>
            <c:idx val="2"/>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5286-44C2-BF9C-C5B0D4C9BE80}"/>
              </c:ext>
            </c:extLst>
          </c:dPt>
          <c:dPt>
            <c:idx val="3"/>
            <c:bubble3D val="0"/>
            <c:spPr>
              <a:solidFill>
                <a:schemeClr val="accent4"/>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5286-44C2-BF9C-C5B0D4C9BE80}"/>
              </c:ext>
            </c:extLst>
          </c:dPt>
          <c:dPt>
            <c:idx val="4"/>
            <c:bubble3D val="0"/>
            <c:spPr>
              <a:solidFill>
                <a:schemeClr val="accent5"/>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5286-44C2-BF9C-C5B0D4C9BE8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Feuil1!$A$2:$A$6</c:f>
              <c:strCache>
                <c:ptCount val="5"/>
                <c:pt idx="0">
                  <c:v>Gift givers </c:v>
                </c:pt>
                <c:pt idx="1">
                  <c:v>New Clients</c:v>
                </c:pt>
                <c:pt idx="2">
                  <c:v>Beer Lover and discoverer</c:v>
                </c:pt>
                <c:pt idx="3">
                  <c:v>An old client </c:v>
                </c:pt>
                <c:pt idx="4">
                  <c:v>Client, not yet received a box</c:v>
                </c:pt>
              </c:strCache>
            </c:strRef>
          </c:cat>
          <c:val>
            <c:numRef>
              <c:f>Feuil1!$B$2:$B$6</c:f>
              <c:numCache>
                <c:formatCode>General</c:formatCode>
                <c:ptCount val="5"/>
                <c:pt idx="0">
                  <c:v>49.7</c:v>
                </c:pt>
                <c:pt idx="1">
                  <c:v>21.4</c:v>
                </c:pt>
                <c:pt idx="2">
                  <c:v>18.2</c:v>
                </c:pt>
                <c:pt idx="3">
                  <c:v>7.0</c:v>
                </c:pt>
                <c:pt idx="4">
                  <c:v>3.8</c:v>
                </c:pt>
              </c:numCache>
            </c:numRef>
          </c:val>
          <c:extLst xmlns:c16r2="http://schemas.microsoft.com/office/drawing/2015/06/chart">
            <c:ext xmlns:c16="http://schemas.microsoft.com/office/drawing/2014/chart" uri="{C3380CC4-5D6E-409C-BE32-E72D297353CC}">
              <c16:uniqueId val="{0000000A-5286-44C2-BF9C-C5B0D4C9BE8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45025130414377"/>
          <c:y val="0.0722597392950959"/>
          <c:w val="0.452516207240398"/>
          <c:h val="0.91018682723635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8684911600872"/>
          <c:y val="0.0418316489840586"/>
          <c:w val="0.890497457011383"/>
          <c:h val="0.750321806568758"/>
        </c:manualLayout>
      </c:layout>
      <c:barChart>
        <c:barDir val="col"/>
        <c:grouping val="clustered"/>
        <c:varyColors val="0"/>
        <c:ser>
          <c:idx val="0"/>
          <c:order val="0"/>
          <c:tx>
            <c:strRef>
              <c:f>Feuil1!$B$1</c:f>
              <c:strCache>
                <c:ptCount val="1"/>
                <c:pt idx="0">
                  <c:v>New Clients</c:v>
                </c:pt>
              </c:strCache>
            </c:strRef>
          </c:tx>
          <c:spPr>
            <a:solidFill>
              <a:schemeClr val="accent1"/>
            </a:solidFill>
            <a:ln>
              <a:noFill/>
            </a:ln>
            <a:effectLst/>
          </c:spPr>
          <c:invertIfNegative val="0"/>
          <c:cat>
            <c:strRef>
              <c:f>Feuil1!$A$2:$A$5</c:f>
              <c:strCache>
                <c:ptCount val="4"/>
                <c:pt idx="0">
                  <c:v>December</c:v>
                </c:pt>
                <c:pt idx="1">
                  <c:v>January </c:v>
                </c:pt>
                <c:pt idx="2">
                  <c:v>February </c:v>
                </c:pt>
                <c:pt idx="3">
                  <c:v>March</c:v>
                </c:pt>
              </c:strCache>
            </c:strRef>
          </c:cat>
          <c:val>
            <c:numRef>
              <c:f>Feuil1!$B$2:$B$5</c:f>
              <c:numCache>
                <c:formatCode>General</c:formatCode>
                <c:ptCount val="4"/>
                <c:pt idx="0">
                  <c:v>12.0</c:v>
                </c:pt>
                <c:pt idx="1">
                  <c:v>15.0</c:v>
                </c:pt>
                <c:pt idx="2">
                  <c:v>25.0</c:v>
                </c:pt>
                <c:pt idx="3">
                  <c:v>34.0</c:v>
                </c:pt>
              </c:numCache>
            </c:numRef>
          </c:val>
          <c:extLst xmlns:c16r2="http://schemas.microsoft.com/office/drawing/2015/06/chart">
            <c:ext xmlns:c16="http://schemas.microsoft.com/office/drawing/2014/chart" uri="{C3380CC4-5D6E-409C-BE32-E72D297353CC}">
              <c16:uniqueId val="{00000000-3C60-4812-8298-E2C09DAF4128}"/>
            </c:ext>
          </c:extLst>
        </c:ser>
        <c:ser>
          <c:idx val="1"/>
          <c:order val="1"/>
          <c:tx>
            <c:strRef>
              <c:f>Feuil1!$C$1</c:f>
              <c:strCache>
                <c:ptCount val="1"/>
                <c:pt idx="0">
                  <c:v>Abandoning </c:v>
                </c:pt>
              </c:strCache>
            </c:strRef>
          </c:tx>
          <c:spPr>
            <a:solidFill>
              <a:schemeClr val="accent2"/>
            </a:solidFill>
            <a:ln>
              <a:noFill/>
            </a:ln>
            <a:effectLst/>
          </c:spPr>
          <c:invertIfNegative val="0"/>
          <c:cat>
            <c:strRef>
              <c:f>Feuil1!$A$2:$A$5</c:f>
              <c:strCache>
                <c:ptCount val="4"/>
                <c:pt idx="0">
                  <c:v>December</c:v>
                </c:pt>
                <c:pt idx="1">
                  <c:v>January </c:v>
                </c:pt>
                <c:pt idx="2">
                  <c:v>February </c:v>
                </c:pt>
                <c:pt idx="3">
                  <c:v>March</c:v>
                </c:pt>
              </c:strCache>
            </c:strRef>
          </c:cat>
          <c:val>
            <c:numRef>
              <c:f>Feuil1!$C$2:$C$5</c:f>
              <c:numCache>
                <c:formatCode>General</c:formatCode>
                <c:ptCount val="4"/>
                <c:pt idx="0">
                  <c:v>1.0</c:v>
                </c:pt>
                <c:pt idx="1">
                  <c:v>1.0</c:v>
                </c:pt>
                <c:pt idx="2">
                  <c:v>5.0</c:v>
                </c:pt>
                <c:pt idx="3">
                  <c:v>2.0</c:v>
                </c:pt>
              </c:numCache>
            </c:numRef>
          </c:val>
          <c:extLst xmlns:c16r2="http://schemas.microsoft.com/office/drawing/2015/06/chart">
            <c:ext xmlns:c16="http://schemas.microsoft.com/office/drawing/2014/chart" uri="{C3380CC4-5D6E-409C-BE32-E72D297353CC}">
              <c16:uniqueId val="{00000001-3C60-4812-8298-E2C09DAF4128}"/>
            </c:ext>
          </c:extLst>
        </c:ser>
        <c:dLbls>
          <c:showLegendKey val="0"/>
          <c:showVal val="0"/>
          <c:showCatName val="0"/>
          <c:showSerName val="0"/>
          <c:showPercent val="0"/>
          <c:showBubbleSize val="0"/>
        </c:dLbls>
        <c:gapWidth val="219"/>
        <c:overlap val="-27"/>
        <c:axId val="-2075785552"/>
        <c:axId val="-2075782480"/>
      </c:barChart>
      <c:lineChart>
        <c:grouping val="standard"/>
        <c:varyColors val="0"/>
        <c:ser>
          <c:idx val="2"/>
          <c:order val="2"/>
          <c:tx>
            <c:strRef>
              <c:f>Feuil1!$D$1</c:f>
              <c:strCache>
                <c:ptCount val="1"/>
                <c:pt idx="0">
                  <c:v>Growth</c:v>
                </c:pt>
              </c:strCache>
            </c:strRef>
          </c:tx>
          <c:spPr>
            <a:ln w="28575" cap="rnd">
              <a:solidFill>
                <a:schemeClr val="accent3"/>
              </a:solidFill>
              <a:round/>
            </a:ln>
            <a:effectLst/>
          </c:spPr>
          <c:marker>
            <c:symbol val="none"/>
          </c:marker>
          <c:cat>
            <c:strRef>
              <c:f>Feuil1!$A$2:$A$5</c:f>
              <c:strCache>
                <c:ptCount val="4"/>
                <c:pt idx="0">
                  <c:v>December</c:v>
                </c:pt>
                <c:pt idx="1">
                  <c:v>January </c:v>
                </c:pt>
                <c:pt idx="2">
                  <c:v>February </c:v>
                </c:pt>
                <c:pt idx="3">
                  <c:v>March</c:v>
                </c:pt>
              </c:strCache>
            </c:strRef>
          </c:cat>
          <c:val>
            <c:numRef>
              <c:f>Feuil1!$D$2:$D$5</c:f>
              <c:numCache>
                <c:formatCode>General</c:formatCode>
                <c:ptCount val="4"/>
                <c:pt idx="0">
                  <c:v>2.0</c:v>
                </c:pt>
                <c:pt idx="1">
                  <c:v>2.0</c:v>
                </c:pt>
                <c:pt idx="2">
                  <c:v>3.0</c:v>
                </c:pt>
                <c:pt idx="3">
                  <c:v>5.0</c:v>
                </c:pt>
              </c:numCache>
            </c:numRef>
          </c:val>
          <c:smooth val="0"/>
          <c:extLst xmlns:c16r2="http://schemas.microsoft.com/office/drawing/2015/06/chart">
            <c:ext xmlns:c16="http://schemas.microsoft.com/office/drawing/2014/chart" uri="{C3380CC4-5D6E-409C-BE32-E72D297353CC}">
              <c16:uniqueId val="{00000002-3C60-4812-8298-E2C09DAF4128}"/>
            </c:ext>
          </c:extLst>
        </c:ser>
        <c:dLbls>
          <c:showLegendKey val="0"/>
          <c:showVal val="0"/>
          <c:showCatName val="0"/>
          <c:showSerName val="0"/>
          <c:showPercent val="0"/>
          <c:showBubbleSize val="0"/>
        </c:dLbls>
        <c:marker val="1"/>
        <c:smooth val="0"/>
        <c:axId val="-2075775920"/>
        <c:axId val="-2075779168"/>
      </c:lineChart>
      <c:catAx>
        <c:axId val="-207578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5782480"/>
        <c:crosses val="autoZero"/>
        <c:auto val="1"/>
        <c:lblAlgn val="ctr"/>
        <c:lblOffset val="100"/>
        <c:noMultiLvlLbl val="0"/>
      </c:catAx>
      <c:valAx>
        <c:axId val="-207578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5785552"/>
        <c:crosses val="autoZero"/>
        <c:crossBetween val="between"/>
      </c:valAx>
      <c:valAx>
        <c:axId val="-207577916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5775920"/>
        <c:crosses val="max"/>
        <c:crossBetween val="between"/>
      </c:valAx>
      <c:catAx>
        <c:axId val="-2075775920"/>
        <c:scaling>
          <c:orientation val="minMax"/>
        </c:scaling>
        <c:delete val="1"/>
        <c:axPos val="b"/>
        <c:numFmt formatCode="General" sourceLinked="1"/>
        <c:majorTickMark val="none"/>
        <c:minorTickMark val="none"/>
        <c:tickLblPos val="nextTo"/>
        <c:crossAx val="-2075779168"/>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Feuil1!$B$1</c:f>
              <c:strCache>
                <c:ptCount val="1"/>
                <c:pt idx="0">
                  <c:v>Basic Box</c:v>
                </c:pt>
              </c:strCache>
            </c:strRef>
          </c:tx>
          <c:spPr>
            <a:solidFill>
              <a:schemeClr val="accent1"/>
            </a:solidFill>
            <a:ln>
              <a:noFill/>
            </a:ln>
            <a:effectLst/>
            <a:sp3d/>
          </c:spPr>
          <c:invertIfNegative val="0"/>
          <c:cat>
            <c:strRef>
              <c:f>Feuil1!$A$2:$A$5</c:f>
              <c:strCache>
                <c:ptCount val="1"/>
                <c:pt idx="0">
                  <c:v>Box Content </c:v>
                </c:pt>
              </c:strCache>
            </c:strRef>
          </c:cat>
          <c:val>
            <c:numRef>
              <c:f>Feuil1!$B$2:$B$5</c:f>
              <c:numCache>
                <c:formatCode>General</c:formatCode>
                <c:ptCount val="4"/>
                <c:pt idx="0">
                  <c:v>66.0</c:v>
                </c:pt>
              </c:numCache>
            </c:numRef>
          </c:val>
          <c:extLst xmlns:c16r2="http://schemas.microsoft.com/office/drawing/2015/06/chart">
            <c:ext xmlns:c16="http://schemas.microsoft.com/office/drawing/2014/chart" uri="{C3380CC4-5D6E-409C-BE32-E72D297353CC}">
              <c16:uniqueId val="{00000000-B864-4975-BDC8-9FA1C3C3205D}"/>
            </c:ext>
          </c:extLst>
        </c:ser>
        <c:ser>
          <c:idx val="1"/>
          <c:order val="1"/>
          <c:tx>
            <c:strRef>
              <c:f>Feuil1!$C$1</c:f>
              <c:strCache>
                <c:ptCount val="1"/>
                <c:pt idx="0">
                  <c:v> 1 Extra</c:v>
                </c:pt>
              </c:strCache>
            </c:strRef>
          </c:tx>
          <c:spPr>
            <a:solidFill>
              <a:schemeClr val="accent2"/>
            </a:solidFill>
            <a:ln>
              <a:noFill/>
            </a:ln>
            <a:effectLst/>
            <a:sp3d/>
          </c:spPr>
          <c:invertIfNegative val="0"/>
          <c:cat>
            <c:strRef>
              <c:f>Feuil1!$A$2:$A$5</c:f>
              <c:strCache>
                <c:ptCount val="1"/>
                <c:pt idx="0">
                  <c:v>Box Content </c:v>
                </c:pt>
              </c:strCache>
            </c:strRef>
          </c:cat>
          <c:val>
            <c:numRef>
              <c:f>Feuil1!$C$2:$C$5</c:f>
              <c:numCache>
                <c:formatCode>General</c:formatCode>
                <c:ptCount val="4"/>
                <c:pt idx="0">
                  <c:v>25.0</c:v>
                </c:pt>
              </c:numCache>
            </c:numRef>
          </c:val>
          <c:extLst xmlns:c16r2="http://schemas.microsoft.com/office/drawing/2015/06/chart">
            <c:ext xmlns:c16="http://schemas.microsoft.com/office/drawing/2014/chart" uri="{C3380CC4-5D6E-409C-BE32-E72D297353CC}">
              <c16:uniqueId val="{00000001-B864-4975-BDC8-9FA1C3C3205D}"/>
            </c:ext>
          </c:extLst>
        </c:ser>
        <c:ser>
          <c:idx val="2"/>
          <c:order val="2"/>
          <c:tx>
            <c:strRef>
              <c:f>Feuil1!$D$1</c:f>
              <c:strCache>
                <c:ptCount val="1"/>
                <c:pt idx="0">
                  <c:v>1 Extra or more</c:v>
                </c:pt>
              </c:strCache>
            </c:strRef>
          </c:tx>
          <c:spPr>
            <a:solidFill>
              <a:schemeClr val="accent3"/>
            </a:solidFill>
            <a:ln>
              <a:noFill/>
            </a:ln>
            <a:effectLst/>
            <a:sp3d/>
          </c:spPr>
          <c:invertIfNegative val="0"/>
          <c:cat>
            <c:strRef>
              <c:f>Feuil1!$A$2:$A$5</c:f>
              <c:strCache>
                <c:ptCount val="1"/>
                <c:pt idx="0">
                  <c:v>Box Content </c:v>
                </c:pt>
              </c:strCache>
            </c:strRef>
          </c:cat>
          <c:val>
            <c:numRef>
              <c:f>Feuil1!$D$2:$D$5</c:f>
              <c:numCache>
                <c:formatCode>General</c:formatCode>
                <c:ptCount val="4"/>
                <c:pt idx="0">
                  <c:v>9.0</c:v>
                </c:pt>
              </c:numCache>
            </c:numRef>
          </c:val>
          <c:extLst xmlns:c16r2="http://schemas.microsoft.com/office/drawing/2015/06/chart">
            <c:ext xmlns:c16="http://schemas.microsoft.com/office/drawing/2014/chart" uri="{C3380CC4-5D6E-409C-BE32-E72D297353CC}">
              <c16:uniqueId val="{00000002-B864-4975-BDC8-9FA1C3C3205D}"/>
            </c:ext>
          </c:extLst>
        </c:ser>
        <c:dLbls>
          <c:showLegendKey val="0"/>
          <c:showVal val="0"/>
          <c:showCatName val="0"/>
          <c:showSerName val="0"/>
          <c:showPercent val="0"/>
          <c:showBubbleSize val="0"/>
        </c:dLbls>
        <c:gapWidth val="150"/>
        <c:shape val="box"/>
        <c:axId val="2122718480"/>
        <c:axId val="2122785568"/>
        <c:axId val="0"/>
      </c:bar3DChart>
      <c:catAx>
        <c:axId val="21227184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2785568"/>
        <c:crosses val="autoZero"/>
        <c:auto val="1"/>
        <c:lblAlgn val="ctr"/>
        <c:lblOffset val="100"/>
        <c:noMultiLvlLbl val="0"/>
      </c:catAx>
      <c:valAx>
        <c:axId val="21227855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2718480"/>
        <c:crosses val="autoZero"/>
        <c:crossBetween val="between"/>
      </c:valAx>
      <c:spPr>
        <a:noFill/>
        <a:ln>
          <a:noFill/>
        </a:ln>
        <a:effectLst/>
      </c:spPr>
    </c:plotArea>
    <c:legend>
      <c:legendPos val="r"/>
      <c:layout>
        <c:manualLayout>
          <c:xMode val="edge"/>
          <c:yMode val="edge"/>
          <c:x val="0.408114355143597"/>
          <c:y val="0.270833648604886"/>
          <c:w val="0.445120115228917"/>
          <c:h val="0.4972961467780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1 Month</c:v>
                </c:pt>
                <c:pt idx="1">
                  <c:v>3 Months</c:v>
                </c:pt>
                <c:pt idx="2">
                  <c:v>6 Months</c:v>
                </c:pt>
                <c:pt idx="3">
                  <c:v>12 Months</c:v>
                </c:pt>
              </c:strCache>
            </c:strRef>
          </c:cat>
          <c:val>
            <c:numRef>
              <c:f>Feuil1!$B$2:$B$5</c:f>
              <c:numCache>
                <c:formatCode>General</c:formatCode>
                <c:ptCount val="4"/>
                <c:pt idx="0">
                  <c:v>48.0</c:v>
                </c:pt>
                <c:pt idx="1">
                  <c:v>36.0</c:v>
                </c:pt>
                <c:pt idx="2">
                  <c:v>11.0</c:v>
                </c:pt>
                <c:pt idx="3">
                  <c:v>5.0</c:v>
                </c:pt>
              </c:numCache>
            </c:numRef>
          </c:val>
          <c:extLst xmlns:c16r2="http://schemas.microsoft.com/office/drawing/2015/06/chart">
            <c:ext xmlns:c16="http://schemas.microsoft.com/office/drawing/2014/chart" uri="{C3380CC4-5D6E-409C-BE32-E72D297353CC}">
              <c16:uniqueId val="{00000000-0AF2-4EC1-8BED-FE71C911AEBF}"/>
            </c:ext>
          </c:extLst>
        </c:ser>
        <c:dLbls>
          <c:dLblPos val="outEnd"/>
          <c:showLegendKey val="0"/>
          <c:showVal val="1"/>
          <c:showCatName val="0"/>
          <c:showSerName val="0"/>
          <c:showPercent val="0"/>
          <c:showBubbleSize val="0"/>
        </c:dLbls>
        <c:gapWidth val="219"/>
        <c:overlap val="-27"/>
        <c:axId val="-2075374768"/>
        <c:axId val="-2075371152"/>
        <c:extLst xmlns:c16r2="http://schemas.microsoft.com/office/drawing/2015/06/chart">
          <c:ext xmlns:c15="http://schemas.microsoft.com/office/drawing/2012/chart" uri="{02D57815-91ED-43cb-92C2-25804820EDAC}">
            <c15:filteredBarSeries>
              <c15:ser>
                <c:idx val="1"/>
                <c:order val="1"/>
                <c:tx>
                  <c:strRef>
                    <c:extLst xmlns:c16r2="http://schemas.microsoft.com/office/drawing/2015/06/chart">
                      <c:ext uri="{02D57815-91ED-43cb-92C2-25804820EDAC}">
                        <c15:formulaRef>
                          <c15:sqref>Feuil1!$C$1</c15:sqref>
                        </c15:formulaRef>
                      </c:ext>
                    </c:extLst>
                    <c:strCache>
                      <c:ptCount val="1"/>
                      <c:pt idx="0">
                        <c:v>Colonne1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c:ext uri="{02D57815-91ED-43cb-92C2-25804820EDAC}">
                        <c15:formulaRef>
                          <c15:sqref>Feuil1!$A$2:$A$5</c15:sqref>
                        </c15:formulaRef>
                      </c:ext>
                    </c:extLst>
                    <c:strCache>
                      <c:ptCount val="4"/>
                      <c:pt idx="0">
                        <c:v>1 Month</c:v>
                      </c:pt>
                      <c:pt idx="1">
                        <c:v>3 Months</c:v>
                      </c:pt>
                      <c:pt idx="2">
                        <c:v>6 Months</c:v>
                      </c:pt>
                      <c:pt idx="3">
                        <c:v>12 Months</c:v>
                      </c:pt>
                    </c:strCache>
                  </c:strRef>
                </c:cat>
                <c:val>
                  <c:numRef>
                    <c:extLst xmlns:c16r2="http://schemas.microsoft.com/office/drawing/2015/06/chart">
                      <c:ext uri="{02D57815-91ED-43cb-92C2-25804820EDAC}">
                        <c15:formulaRef>
                          <c15:sqref>Feuil1!$C$2:$C$5</c15:sqref>
                        </c15:formulaRef>
                      </c:ext>
                    </c:extLst>
                    <c:numCache>
                      <c:formatCode>General</c:formatCode>
                      <c:ptCount val="4"/>
                    </c:numCache>
                  </c:numRef>
                </c:val>
                <c:extLst xmlns:c16r2="http://schemas.microsoft.com/office/drawing/2015/06/chart">
                  <c:ext xmlns:c16="http://schemas.microsoft.com/office/drawing/2014/chart" uri="{C3380CC4-5D6E-409C-BE32-E72D297353CC}">
                    <c16:uniqueId val="{00000001-0AF2-4EC1-8BED-FE71C911AEBF}"/>
                  </c:ext>
                </c:extLst>
              </c15:ser>
            </c15:filteredBarSeries>
            <c15:filteredBar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Feuil1!$D$1</c15:sqref>
                        </c15:formulaRef>
                      </c:ext>
                    </c:extLst>
                    <c:strCache>
                      <c:ptCount val="1"/>
                      <c:pt idx="0">
                        <c:v>Colonne2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xmlns:c15="http://schemas.microsoft.com/office/drawing/2012/chart">
                      <c:ext xmlns:c15="http://schemas.microsoft.com/office/drawing/2012/chart" uri="{02D57815-91ED-43cb-92C2-25804820EDAC}">
                        <c15:formulaRef>
                          <c15:sqref>Feuil1!$A$2:$A$5</c15:sqref>
                        </c15:formulaRef>
                      </c:ext>
                    </c:extLst>
                    <c:strCache>
                      <c:ptCount val="4"/>
                      <c:pt idx="0">
                        <c:v>1 Month</c:v>
                      </c:pt>
                      <c:pt idx="1">
                        <c:v>3 Months</c:v>
                      </c:pt>
                      <c:pt idx="2">
                        <c:v>6 Months</c:v>
                      </c:pt>
                      <c:pt idx="3">
                        <c:v>12 Months</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Feuil1!$D$2:$D$5</c15:sqref>
                        </c15:formulaRef>
                      </c:ext>
                    </c:extLst>
                    <c:numCache>
                      <c:formatCode>General</c:formatCode>
                      <c:ptCount val="4"/>
                    </c:numCache>
                  </c:numRef>
                </c:val>
                <c:extLst xmlns:c16r2="http://schemas.microsoft.com/office/drawing/2015/06/chart" xmlns:c15="http://schemas.microsoft.com/office/drawing/2012/chart">
                  <c:ext xmlns:c16="http://schemas.microsoft.com/office/drawing/2014/chart" uri="{C3380CC4-5D6E-409C-BE32-E72D297353CC}">
                    <c16:uniqueId val="{00000002-0AF2-4EC1-8BED-FE71C911AEBF}"/>
                  </c:ext>
                </c:extLst>
              </c15:ser>
            </c15:filteredBarSeries>
          </c:ext>
        </c:extLst>
      </c:barChart>
      <c:catAx>
        <c:axId val="-2075374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5371152"/>
        <c:crosses val="autoZero"/>
        <c:auto val="1"/>
        <c:lblAlgn val="ctr"/>
        <c:lblOffset val="100"/>
        <c:noMultiLvlLbl val="0"/>
      </c:catAx>
      <c:valAx>
        <c:axId val="-2075371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5374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Colonne1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37C-4F54-B646-98159C24609A}"/>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37C-4F54-B646-98159C24609A}"/>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37C-4F54-B646-98159C24609A}"/>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37C-4F54-B646-98159C24609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Feuil1!$A$2:$A$5</c:f>
              <c:strCache>
                <c:ptCount val="4"/>
                <c:pt idx="0">
                  <c:v>FR</c:v>
                </c:pt>
                <c:pt idx="1">
                  <c:v>UK</c:v>
                </c:pt>
                <c:pt idx="2">
                  <c:v>BE</c:v>
                </c:pt>
                <c:pt idx="3">
                  <c:v>Other</c:v>
                </c:pt>
              </c:strCache>
            </c:strRef>
          </c:cat>
          <c:val>
            <c:numRef>
              <c:f>Feuil1!$B$2:$B$5</c:f>
              <c:numCache>
                <c:formatCode>General</c:formatCode>
                <c:ptCount val="4"/>
                <c:pt idx="0">
                  <c:v>67.0</c:v>
                </c:pt>
                <c:pt idx="1">
                  <c:v>4.0</c:v>
                </c:pt>
                <c:pt idx="2">
                  <c:v>25.0</c:v>
                </c:pt>
                <c:pt idx="3">
                  <c:v>4.0</c:v>
                </c:pt>
              </c:numCache>
            </c:numRef>
          </c:val>
          <c:extLst xmlns:c16r2="http://schemas.microsoft.com/office/drawing/2015/06/chart">
            <c:ext xmlns:c16="http://schemas.microsoft.com/office/drawing/2014/chart" uri="{C3380CC4-5D6E-409C-BE32-E72D297353CC}">
              <c16:uniqueId val="{00000000-CE35-4838-8987-E2C822EA981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2"/>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CCE9-4BCC-8E64-B9DC51F3337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CCE9-4BCC-8E64-B9DC51F33375}"/>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CCE9-4BCC-8E64-B9DC51F33375}"/>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CCE9-4BCC-8E64-B9DC51F33375}"/>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CCE9-4BCC-8E64-B9DC51F33375}"/>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CCE9-4BCC-8E64-B9DC51F3337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Feuil1!$A$2:$A$7</c:f>
              <c:strCache>
                <c:ptCount val="6"/>
                <c:pt idx="0">
                  <c:v>SEO</c:v>
                </c:pt>
                <c:pt idx="1">
                  <c:v>Web referrals</c:v>
                </c:pt>
                <c:pt idx="2">
                  <c:v>Word of mouth</c:v>
                </c:pt>
                <c:pt idx="3">
                  <c:v>Social media </c:v>
                </c:pt>
                <c:pt idx="4">
                  <c:v>PR</c:v>
                </c:pt>
                <c:pt idx="5">
                  <c:v>Other</c:v>
                </c:pt>
              </c:strCache>
            </c:strRef>
          </c:cat>
          <c:val>
            <c:numRef>
              <c:f>Feuil1!$B$2:$B$7</c:f>
              <c:numCache>
                <c:formatCode>General</c:formatCode>
                <c:ptCount val="6"/>
                <c:pt idx="0">
                  <c:v>36.80000000000001</c:v>
                </c:pt>
                <c:pt idx="1">
                  <c:v>26.2</c:v>
                </c:pt>
                <c:pt idx="2">
                  <c:v>13.2</c:v>
                </c:pt>
                <c:pt idx="3">
                  <c:v>10.6</c:v>
                </c:pt>
                <c:pt idx="4">
                  <c:v>2.2</c:v>
                </c:pt>
                <c:pt idx="5" formatCode="0%">
                  <c:v>0.11</c:v>
                </c:pt>
              </c:numCache>
            </c:numRef>
          </c:val>
          <c:extLst xmlns:c16r2="http://schemas.microsoft.com/office/drawing/2015/06/chart">
            <c:ext xmlns:c16="http://schemas.microsoft.com/office/drawing/2014/chart" uri="{C3380CC4-5D6E-409C-BE32-E72D297353CC}">
              <c16:uniqueId val="{0000000C-CCE9-4BCC-8E64-B9DC51F33375}"/>
            </c:ext>
            <c:ext xmlns:c15="http://schemas.microsoft.com/office/drawing/2012/chart" uri="{02D57815-91ED-43cb-92C2-25804820EDAC}">
              <c15:filteredSeriesTitle>
                <c15:tx>
                  <c:strRef>
                    <c:extLst xmlns:c16r2="http://schemas.microsoft.com/office/drawing/2015/06/chart">
                      <c:ext uri="{02D57815-91ED-43cb-92C2-25804820EDAC}">
                        <c15:formulaRef>
                          <c15:sqref>Feuil1!$B$1</c15:sqref>
                        </c15:formulaRef>
                      </c:ext>
                    </c:extLst>
                    <c:strCache>
                      <c:ptCount val="1"/>
                      <c:pt idx="0">
                        <c:v>Ventes</c:v>
                      </c:pt>
                    </c:strCache>
                  </c:strRef>
                </c15:tx>
              </c15:filteredSeriesTitle>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2"/>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D4BC-4ED6-8398-59652E310DCC}"/>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D4BC-4ED6-8398-59652E310DCC}"/>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D4BC-4ED6-8398-59652E310DCC}"/>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D4BC-4ED6-8398-59652E310DCC}"/>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D4BC-4ED6-8398-59652E310DCC}"/>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D4BC-4ED6-8398-59652E310D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Feuil1!$A$2:$A$7</c:f>
              <c:strCache>
                <c:ptCount val="6"/>
                <c:pt idx="0">
                  <c:v>SEO</c:v>
                </c:pt>
                <c:pt idx="1">
                  <c:v>Web referrals</c:v>
                </c:pt>
                <c:pt idx="2">
                  <c:v>Word of mouth</c:v>
                </c:pt>
                <c:pt idx="3">
                  <c:v>Social media </c:v>
                </c:pt>
                <c:pt idx="4">
                  <c:v>PR</c:v>
                </c:pt>
                <c:pt idx="5">
                  <c:v>Other</c:v>
                </c:pt>
              </c:strCache>
            </c:strRef>
          </c:cat>
          <c:val>
            <c:numRef>
              <c:f>Feuil1!$B$2:$B$7</c:f>
              <c:numCache>
                <c:formatCode>General</c:formatCode>
                <c:ptCount val="6"/>
                <c:pt idx="0">
                  <c:v>36.80000000000001</c:v>
                </c:pt>
                <c:pt idx="1">
                  <c:v>26.2</c:v>
                </c:pt>
                <c:pt idx="2">
                  <c:v>13.2</c:v>
                </c:pt>
                <c:pt idx="3">
                  <c:v>10.6</c:v>
                </c:pt>
                <c:pt idx="4">
                  <c:v>2.2</c:v>
                </c:pt>
                <c:pt idx="5" formatCode="0%">
                  <c:v>0.11</c:v>
                </c:pt>
              </c:numCache>
            </c:numRef>
          </c:val>
          <c:extLst xmlns:c16r2="http://schemas.microsoft.com/office/drawing/2015/06/chart">
            <c:ext xmlns:c16="http://schemas.microsoft.com/office/drawing/2014/chart" uri="{C3380CC4-5D6E-409C-BE32-E72D297353CC}">
              <c16:uniqueId val="{0000000C-D4BC-4ED6-8398-59652E310DCC}"/>
            </c:ext>
            <c:ext xmlns:c15="http://schemas.microsoft.com/office/drawing/2012/chart" uri="{02D57815-91ED-43cb-92C2-25804820EDAC}">
              <c15:filteredSeriesTitle>
                <c15:tx>
                  <c:strRef>
                    <c:extLst xmlns:c16r2="http://schemas.microsoft.com/office/drawing/2015/06/chart">
                      <c:ext uri="{02D57815-91ED-43cb-92C2-25804820EDAC}">
                        <c15:formulaRef>
                          <c15:sqref>Feuil1!$B$1</c15:sqref>
                        </c15:formulaRef>
                      </c:ext>
                    </c:extLst>
                    <c:strCache>
                      <c:ptCount val="1"/>
                      <c:pt idx="0">
                        <c:v>Ventes</c:v>
                      </c:pt>
                    </c:strCache>
                  </c:strRef>
                </c15:tx>
              </c15:filteredSeriesTitle>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5925"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62388" y="0"/>
            <a:ext cx="2955925" cy="496888"/>
          </a:xfrm>
          <a:prstGeom prst="rect">
            <a:avLst/>
          </a:prstGeom>
        </p:spPr>
        <p:txBody>
          <a:bodyPr vert="horz" lIns="91440" tIns="45720" rIns="91440" bIns="45720" rtlCol="0"/>
          <a:lstStyle>
            <a:lvl1pPr algn="r">
              <a:defRPr sz="1200"/>
            </a:lvl1pPr>
          </a:lstStyle>
          <a:p>
            <a:fld id="{56BDA741-EF0D-BA46-A0FF-65577C4B9AE1}" type="datetimeFigureOut">
              <a:rPr lang="en-US" smtClean="0"/>
              <a:t>3/30/17</a:t>
            </a:fld>
            <a:endParaRPr lang="en-US"/>
          </a:p>
        </p:txBody>
      </p:sp>
      <p:sp>
        <p:nvSpPr>
          <p:cNvPr id="4" name="Slide Image Placeholder 3"/>
          <p:cNvSpPr>
            <a:spLocks noGrp="1" noRot="1" noChangeAspect="1"/>
          </p:cNvSpPr>
          <p:nvPr>
            <p:ph type="sldImg" idx="2"/>
          </p:nvPr>
        </p:nvSpPr>
        <p:spPr>
          <a:xfrm>
            <a:off x="434975" y="1239838"/>
            <a:ext cx="5949950" cy="33480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2625" y="4773613"/>
            <a:ext cx="5454650" cy="390525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9421813"/>
            <a:ext cx="2955925"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62388" y="9421813"/>
            <a:ext cx="2955925" cy="496887"/>
          </a:xfrm>
          <a:prstGeom prst="rect">
            <a:avLst/>
          </a:prstGeom>
        </p:spPr>
        <p:txBody>
          <a:bodyPr vert="horz" lIns="91440" tIns="45720" rIns="91440" bIns="45720" rtlCol="0" anchor="b"/>
          <a:lstStyle>
            <a:lvl1pPr algn="r">
              <a:defRPr sz="1200"/>
            </a:lvl1pPr>
          </a:lstStyle>
          <a:p>
            <a:fld id="{647696C0-1044-554F-BC77-B54C9DD80DD7}" type="slidenum">
              <a:rPr lang="en-US" smtClean="0"/>
              <a:t>‹#›</a:t>
            </a:fld>
            <a:endParaRPr lang="en-US"/>
          </a:p>
        </p:txBody>
      </p:sp>
    </p:spTree>
    <p:extLst>
      <p:ext uri="{BB962C8B-B14F-4D97-AF65-F5344CB8AC3E}">
        <p14:creationId xmlns:p14="http://schemas.microsoft.com/office/powerpoint/2010/main" val="1722128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7696C0-1044-554F-BC77-B54C9DD80DD7}" type="slidenum">
              <a:rPr lang="en-US" smtClean="0"/>
              <a:t>1</a:t>
            </a:fld>
            <a:endParaRPr lang="en-US"/>
          </a:p>
        </p:txBody>
      </p:sp>
    </p:spTree>
    <p:extLst>
      <p:ext uri="{BB962C8B-B14F-4D97-AF65-F5344CB8AC3E}">
        <p14:creationId xmlns:p14="http://schemas.microsoft.com/office/powerpoint/2010/main" val="26248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BE"/>
          </a:p>
        </p:txBody>
      </p:sp>
      <p:sp>
        <p:nvSpPr>
          <p:cNvPr id="4" name="Date Placeholder 3"/>
          <p:cNvSpPr>
            <a:spLocks noGrp="1"/>
          </p:cNvSpPr>
          <p:nvPr>
            <p:ph type="dt" sz="half" idx="10"/>
          </p:nvPr>
        </p:nvSpPr>
        <p:spPr/>
        <p:txBody>
          <a:bodyPr/>
          <a:lstStyle/>
          <a:p>
            <a:fld id="{F2493CE6-29A3-364D-893B-299FEF33C97C}" type="datetime1">
              <a:rPr lang="en-US" smtClean="0"/>
              <a:t>3/30/17</a:t>
            </a:fld>
            <a:endParaRPr lang="fr-BE"/>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6" name="Slide Number Placeholder 5"/>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1143292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DB11533A-74BD-F04A-A0E9-31B60E952BB4}" type="datetime1">
              <a:rPr lang="en-US" smtClean="0"/>
              <a:t>3/30/17</a:t>
            </a:fld>
            <a:endParaRPr lang="fr-BE"/>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6" name="Slide Number Placeholder 5"/>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2707239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C66F88A4-C951-8D4D-A326-20335A469269}" type="datetime1">
              <a:rPr lang="en-US" smtClean="0"/>
              <a:t>3/30/17</a:t>
            </a:fld>
            <a:endParaRPr lang="fr-BE"/>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6" name="Slide Number Placeholder 5"/>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347444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C8A4C0BA-A7D6-DA4E-9E9B-6431ACC761C3}" type="datetime1">
              <a:rPr lang="en-US" smtClean="0"/>
              <a:t>3/30/17</a:t>
            </a:fld>
            <a:endParaRPr lang="fr-BE"/>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6" name="Slide Number Placeholder 5"/>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417565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27E746-57FB-6A49-B967-4E135A81EA84}" type="datetime1">
              <a:rPr lang="en-US" smtClean="0"/>
              <a:t>3/30/17</a:t>
            </a:fld>
            <a:endParaRPr lang="fr-BE"/>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6" name="Slide Number Placeholder 5"/>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150774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p:cNvSpPr>
            <a:spLocks noGrp="1"/>
          </p:cNvSpPr>
          <p:nvPr>
            <p:ph type="dt" sz="half" idx="10"/>
          </p:nvPr>
        </p:nvSpPr>
        <p:spPr/>
        <p:txBody>
          <a:bodyPr/>
          <a:lstStyle/>
          <a:p>
            <a:fld id="{F4331C7A-1CF8-EF46-B4F0-F06098786D7D}" type="datetime1">
              <a:rPr lang="en-US" smtClean="0"/>
              <a:t>3/30/17</a:t>
            </a:fld>
            <a:endParaRPr lang="fr-BE"/>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27544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p:cNvSpPr>
            <a:spLocks noGrp="1"/>
          </p:cNvSpPr>
          <p:nvPr>
            <p:ph type="dt" sz="half" idx="10"/>
          </p:nvPr>
        </p:nvSpPr>
        <p:spPr/>
        <p:txBody>
          <a:bodyPr/>
          <a:lstStyle/>
          <a:p>
            <a:fld id="{A6C2CAD7-41A0-384E-8F4A-AACFB07BFF9C}" type="datetime1">
              <a:rPr lang="en-US" smtClean="0"/>
              <a:t>3/30/17</a:t>
            </a:fld>
            <a:endParaRPr lang="fr-BE"/>
          </a:p>
        </p:txBody>
      </p:sp>
      <p:sp>
        <p:nvSpPr>
          <p:cNvPr id="8" name="Footer Placeholder 7"/>
          <p:cNvSpPr>
            <a:spLocks noGrp="1"/>
          </p:cNvSpPr>
          <p:nvPr>
            <p:ph type="ftr" sz="quarter" idx="11"/>
          </p:nvPr>
        </p:nvSpPr>
        <p:spPr/>
        <p:txBody>
          <a:bodyPr/>
          <a:lstStyle/>
          <a:p>
            <a:r>
              <a:rPr lang="fr-BE" smtClean="0"/>
              <a:t>BelgiBeer's Pitch Desk - April 2017</a:t>
            </a:r>
            <a:endParaRPr lang="fr-BE"/>
          </a:p>
        </p:txBody>
      </p:sp>
      <p:sp>
        <p:nvSpPr>
          <p:cNvPr id="9" name="Slide Number Placeholder 8"/>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398962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Date Placeholder 2"/>
          <p:cNvSpPr>
            <a:spLocks noGrp="1"/>
          </p:cNvSpPr>
          <p:nvPr>
            <p:ph type="dt" sz="half" idx="10"/>
          </p:nvPr>
        </p:nvSpPr>
        <p:spPr/>
        <p:txBody>
          <a:bodyPr/>
          <a:lstStyle/>
          <a:p>
            <a:fld id="{F983FAB5-50C4-F442-9864-F154A1CC14EC}" type="datetime1">
              <a:rPr lang="en-US" smtClean="0"/>
              <a:t>3/30/17</a:t>
            </a:fld>
            <a:endParaRPr lang="fr-BE"/>
          </a:p>
        </p:txBody>
      </p:sp>
      <p:sp>
        <p:nvSpPr>
          <p:cNvPr id="4" name="Footer Placeholder 3"/>
          <p:cNvSpPr>
            <a:spLocks noGrp="1"/>
          </p:cNvSpPr>
          <p:nvPr>
            <p:ph type="ftr" sz="quarter" idx="11"/>
          </p:nvPr>
        </p:nvSpPr>
        <p:spPr/>
        <p:txBody>
          <a:bodyPr/>
          <a:lstStyle/>
          <a:p>
            <a:r>
              <a:rPr lang="fr-BE" smtClean="0"/>
              <a:t>BelgiBeer's Pitch Desk - April 2017</a:t>
            </a:r>
            <a:endParaRPr lang="fr-BE"/>
          </a:p>
        </p:txBody>
      </p:sp>
      <p:sp>
        <p:nvSpPr>
          <p:cNvPr id="5" name="Slide Number Placeholder 4"/>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66692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01C4E-7DEB-2A49-AC21-856B960752B7}" type="datetime1">
              <a:rPr lang="en-US" smtClean="0"/>
              <a:t>3/30/17</a:t>
            </a:fld>
            <a:endParaRPr lang="fr-BE"/>
          </a:p>
        </p:txBody>
      </p:sp>
      <p:sp>
        <p:nvSpPr>
          <p:cNvPr id="3" name="Footer Placeholder 2"/>
          <p:cNvSpPr>
            <a:spLocks noGrp="1"/>
          </p:cNvSpPr>
          <p:nvPr>
            <p:ph type="ftr" sz="quarter" idx="11"/>
          </p:nvPr>
        </p:nvSpPr>
        <p:spPr/>
        <p:txBody>
          <a:bodyPr/>
          <a:lstStyle/>
          <a:p>
            <a:r>
              <a:rPr lang="fr-BE" smtClean="0"/>
              <a:t>BelgiBeer's Pitch Desk - April 2017</a:t>
            </a:r>
            <a:endParaRPr lang="fr-BE"/>
          </a:p>
        </p:txBody>
      </p:sp>
      <p:sp>
        <p:nvSpPr>
          <p:cNvPr id="4" name="Slide Number Placeholder 3"/>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75556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706E66-904E-A246-80FE-DB31AD4F968D}" type="datetime1">
              <a:rPr lang="en-US" smtClean="0"/>
              <a:t>3/30/17</a:t>
            </a:fld>
            <a:endParaRPr lang="fr-BE"/>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424223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E5C698-FC5F-4342-A69E-44A7B84C7ABE}" type="datetime1">
              <a:rPr lang="en-US" smtClean="0"/>
              <a:t>3/30/17</a:t>
            </a:fld>
            <a:endParaRPr lang="fr-BE"/>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a:t>
            </a:fld>
            <a:endParaRPr lang="fr-BE"/>
          </a:p>
        </p:txBody>
      </p:sp>
    </p:spTree>
    <p:extLst>
      <p:ext uri="{BB962C8B-B14F-4D97-AF65-F5344CB8AC3E}">
        <p14:creationId xmlns:p14="http://schemas.microsoft.com/office/powerpoint/2010/main" val="3309320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FC5D15-8580-4E48-8575-72D927E2D74B}" type="datetime1">
              <a:rPr lang="en-US" smtClean="0"/>
              <a:t>3/30/17</a:t>
            </a:fld>
            <a:endParaRPr lang="fr-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smtClean="0"/>
              <a:t>BelgiBeer's Pitch Desk - April 2017</a:t>
            </a:r>
            <a:endParaRPr lang="fr-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E1111-731A-4C99-BF0E-F45E826A5C5C}" type="slidenum">
              <a:rPr lang="fr-BE" smtClean="0"/>
              <a:t>‹#›</a:t>
            </a:fld>
            <a:endParaRPr lang="fr-BE"/>
          </a:p>
        </p:txBody>
      </p:sp>
    </p:spTree>
    <p:extLst>
      <p:ext uri="{BB962C8B-B14F-4D97-AF65-F5344CB8AC3E}">
        <p14:creationId xmlns:p14="http://schemas.microsoft.com/office/powerpoint/2010/main" val="1308744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 Id="rId9" Type="http://schemas.openxmlformats.org/officeDocument/2006/relationships/image" Target="../media/image17.JPG"/><Relationship Id="rId10"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6"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5" y="0"/>
            <a:ext cx="12483547" cy="7201550"/>
          </a:xfrm>
          <a:prstGeom prst="rect">
            <a:avLst/>
          </a:prstGeom>
        </p:spPr>
      </p:pic>
      <p:sp>
        <p:nvSpPr>
          <p:cNvPr id="5" name="Rectangle 4"/>
          <p:cNvSpPr/>
          <p:nvPr/>
        </p:nvSpPr>
        <p:spPr>
          <a:xfrm>
            <a:off x="2981739" y="160538"/>
            <a:ext cx="6096000" cy="646331"/>
          </a:xfrm>
          <a:prstGeom prst="rect">
            <a:avLst/>
          </a:prstGeom>
        </p:spPr>
        <p:txBody>
          <a:bodyPr>
            <a:spAutoFit/>
          </a:bodyPr>
          <a:lstStyle/>
          <a:p>
            <a:pPr algn="ctr"/>
            <a:r>
              <a:rPr lang="fr-BE" b="1" dirty="0">
                <a:solidFill>
                  <a:schemeClr val="bg1"/>
                </a:solidFill>
              </a:rPr>
              <a:t>Investment </a:t>
            </a:r>
            <a:r>
              <a:rPr lang="en-GB" b="1" dirty="0">
                <a:solidFill>
                  <a:schemeClr val="bg1"/>
                </a:solidFill>
              </a:rPr>
              <a:t>Presentation</a:t>
            </a:r>
          </a:p>
          <a:p>
            <a:pPr algn="ctr"/>
            <a:r>
              <a:rPr lang="fr-BE" b="1" dirty="0">
                <a:solidFill>
                  <a:schemeClr val="bg1"/>
                </a:solidFill>
              </a:rPr>
              <a:t>April 2017</a:t>
            </a:r>
          </a:p>
        </p:txBody>
      </p:sp>
    </p:spTree>
    <p:extLst>
      <p:ext uri="{BB962C8B-B14F-4D97-AF65-F5344CB8AC3E}">
        <p14:creationId xmlns:p14="http://schemas.microsoft.com/office/powerpoint/2010/main" val="4088949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470986" y="493019"/>
            <a:ext cx="2978123" cy="584775"/>
          </a:xfrm>
          <a:prstGeom prst="rect">
            <a:avLst/>
          </a:prstGeom>
          <a:noFill/>
        </p:spPr>
        <p:txBody>
          <a:bodyPr wrap="none" rtlCol="0">
            <a:spAutoFit/>
          </a:bodyPr>
          <a:lstStyle/>
          <a:p>
            <a:r>
              <a:rPr lang="fr-BE" sz="3200" dirty="0"/>
              <a:t>The </a:t>
            </a:r>
            <a:r>
              <a:rPr lang="fr-BE" sz="3200" dirty="0" err="1"/>
              <a:t>Competition</a:t>
            </a:r>
            <a:endParaRPr lang="fr-BE" sz="3200" dirty="0"/>
          </a:p>
        </p:txBody>
      </p:sp>
      <p:sp>
        <p:nvSpPr>
          <p:cNvPr id="12" name="Flèche : double flèche horizontale 11"/>
          <p:cNvSpPr/>
          <p:nvPr/>
        </p:nvSpPr>
        <p:spPr>
          <a:xfrm>
            <a:off x="1554086" y="3321190"/>
            <a:ext cx="9057327" cy="25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Flèche : double flèche horizontale 12"/>
          <p:cNvSpPr/>
          <p:nvPr/>
        </p:nvSpPr>
        <p:spPr>
          <a:xfrm rot="16200000">
            <a:off x="3318150" y="3400704"/>
            <a:ext cx="5277408" cy="25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ZoneTexte 13"/>
          <p:cNvSpPr txBox="1"/>
          <p:nvPr/>
        </p:nvSpPr>
        <p:spPr>
          <a:xfrm>
            <a:off x="5446645" y="493019"/>
            <a:ext cx="2504661" cy="646331"/>
          </a:xfrm>
          <a:prstGeom prst="rect">
            <a:avLst/>
          </a:prstGeom>
          <a:noFill/>
        </p:spPr>
        <p:txBody>
          <a:bodyPr wrap="square" rtlCol="0">
            <a:spAutoFit/>
          </a:bodyPr>
          <a:lstStyle/>
          <a:p>
            <a:pPr algn="ctr"/>
            <a:r>
              <a:rPr lang="en-GB" b="1" dirty="0"/>
              <a:t>Strong content and local identity </a:t>
            </a:r>
            <a:endParaRPr lang="fr-BE" b="1" dirty="0"/>
          </a:p>
        </p:txBody>
      </p:sp>
      <p:sp>
        <p:nvSpPr>
          <p:cNvPr id="15" name="ZoneTexte 14"/>
          <p:cNvSpPr txBox="1"/>
          <p:nvPr/>
        </p:nvSpPr>
        <p:spPr>
          <a:xfrm>
            <a:off x="351451" y="3526599"/>
            <a:ext cx="1490601" cy="646331"/>
          </a:xfrm>
          <a:prstGeom prst="rect">
            <a:avLst/>
          </a:prstGeom>
          <a:noFill/>
        </p:spPr>
        <p:txBody>
          <a:bodyPr wrap="square" rtlCol="0">
            <a:spAutoFit/>
          </a:bodyPr>
          <a:lstStyle/>
          <a:p>
            <a:pPr algn="ctr"/>
            <a:r>
              <a:rPr lang="en-GB" b="1" dirty="0"/>
              <a:t>Customer Picks</a:t>
            </a:r>
            <a:endParaRPr lang="fr-BE" b="1" dirty="0"/>
          </a:p>
        </p:txBody>
      </p:sp>
      <p:sp>
        <p:nvSpPr>
          <p:cNvPr id="16" name="ZoneTexte 15"/>
          <p:cNvSpPr txBox="1"/>
          <p:nvPr/>
        </p:nvSpPr>
        <p:spPr>
          <a:xfrm>
            <a:off x="3916523" y="5980638"/>
            <a:ext cx="2504661" cy="369332"/>
          </a:xfrm>
          <a:prstGeom prst="rect">
            <a:avLst/>
          </a:prstGeom>
          <a:noFill/>
        </p:spPr>
        <p:txBody>
          <a:bodyPr wrap="square" rtlCol="0">
            <a:spAutoFit/>
          </a:bodyPr>
          <a:lstStyle/>
          <a:p>
            <a:pPr algn="ctr"/>
            <a:r>
              <a:rPr lang="en-GB" b="1" dirty="0"/>
              <a:t>Plain seller</a:t>
            </a:r>
            <a:endParaRPr lang="fr-BE" b="1" dirty="0"/>
          </a:p>
        </p:txBody>
      </p:sp>
      <p:sp>
        <p:nvSpPr>
          <p:cNvPr id="17" name="ZoneTexte 16"/>
          <p:cNvSpPr txBox="1"/>
          <p:nvPr/>
        </p:nvSpPr>
        <p:spPr>
          <a:xfrm>
            <a:off x="9849413" y="2565857"/>
            <a:ext cx="1524000" cy="646331"/>
          </a:xfrm>
          <a:prstGeom prst="rect">
            <a:avLst/>
          </a:prstGeom>
          <a:noFill/>
        </p:spPr>
        <p:txBody>
          <a:bodyPr wrap="square" rtlCol="0">
            <a:spAutoFit/>
          </a:bodyPr>
          <a:lstStyle/>
          <a:p>
            <a:pPr algn="ctr"/>
            <a:r>
              <a:rPr lang="en-GB" b="1" dirty="0"/>
              <a:t>Curated Selection </a:t>
            </a:r>
            <a:endParaRPr lang="fr-BE" b="1" dirty="0"/>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433" y="2176815"/>
            <a:ext cx="1399533" cy="628667"/>
          </a:xfrm>
          <a:prstGeom prst="rect">
            <a:avLst/>
          </a:prstGeom>
        </p:spPr>
      </p:pic>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223" y="2722217"/>
            <a:ext cx="1383629" cy="499845"/>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696" y="4312964"/>
            <a:ext cx="672103" cy="544280"/>
          </a:xfrm>
          <a:prstGeom prst="rect">
            <a:avLst/>
          </a:prstGeom>
        </p:spPr>
      </p:pic>
      <p:pic>
        <p:nvPicPr>
          <p:cNvPr id="21" name="Imag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9742" y="2961912"/>
            <a:ext cx="1162313" cy="741476"/>
          </a:xfrm>
          <a:prstGeom prst="rect">
            <a:avLst/>
          </a:prstGeom>
        </p:spPr>
      </p:pic>
      <p:pic>
        <p:nvPicPr>
          <p:cNvPr id="22" name="Imag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2742" y="3572981"/>
            <a:ext cx="1163999" cy="670779"/>
          </a:xfrm>
          <a:prstGeom prst="rect">
            <a:avLst/>
          </a:prstGeom>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386" y="4873730"/>
            <a:ext cx="3955446" cy="1063649"/>
          </a:xfrm>
          <a:prstGeom prst="rect">
            <a:avLst/>
          </a:prstGeom>
        </p:spPr>
      </p:pic>
      <p:pic>
        <p:nvPicPr>
          <p:cNvPr id="24" name="Imag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8854" y="2223301"/>
            <a:ext cx="2023201" cy="774597"/>
          </a:xfrm>
          <a:prstGeom prst="rect">
            <a:avLst/>
          </a:prstGeom>
        </p:spPr>
      </p:pic>
      <p:pic>
        <p:nvPicPr>
          <p:cNvPr id="26" name="Imag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5385" y="1773892"/>
            <a:ext cx="2440291" cy="1614629"/>
          </a:xfrm>
          <a:prstGeom prst="rect">
            <a:avLst/>
          </a:prstGeom>
        </p:spPr>
      </p:pic>
      <p:pic>
        <p:nvPicPr>
          <p:cNvPr id="27" name="Imag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18526" y="811488"/>
            <a:ext cx="1192887" cy="1290266"/>
          </a:xfrm>
          <a:prstGeom prst="rect">
            <a:avLst/>
          </a:prstGeom>
        </p:spPr>
      </p:pic>
      <p:sp>
        <p:nvSpPr>
          <p:cNvPr id="2" name="ZoneTexte 1"/>
          <p:cNvSpPr txBox="1"/>
          <p:nvPr/>
        </p:nvSpPr>
        <p:spPr>
          <a:xfrm rot="19997195">
            <a:off x="1508811" y="3346736"/>
            <a:ext cx="3570514" cy="646331"/>
          </a:xfrm>
          <a:prstGeom prst="rect">
            <a:avLst/>
          </a:prstGeom>
          <a:noFill/>
        </p:spPr>
        <p:txBody>
          <a:bodyPr wrap="square" rtlCol="0">
            <a:spAutoFit/>
          </a:bodyPr>
          <a:lstStyle/>
          <a:p>
            <a:r>
              <a:rPr lang="it-IT" dirty="0">
                <a:highlight>
                  <a:srgbClr val="FF0000"/>
                </a:highlight>
              </a:rPr>
              <a:t>Traditional e-commerces are located here. No real value, no innovation</a:t>
            </a:r>
            <a:endParaRPr lang="fr-BE" dirty="0">
              <a:highlight>
                <a:srgbClr val="FF0000"/>
              </a:highlight>
            </a:endParaRPr>
          </a:p>
        </p:txBody>
      </p:sp>
      <p:sp>
        <p:nvSpPr>
          <p:cNvPr id="25" name="ZoneTexte 24"/>
          <p:cNvSpPr txBox="1"/>
          <p:nvPr/>
        </p:nvSpPr>
        <p:spPr>
          <a:xfrm rot="19853063">
            <a:off x="6722739" y="1002632"/>
            <a:ext cx="3280099" cy="369332"/>
          </a:xfrm>
          <a:prstGeom prst="rect">
            <a:avLst/>
          </a:prstGeom>
          <a:noFill/>
        </p:spPr>
        <p:txBody>
          <a:bodyPr wrap="square" rtlCol="0">
            <a:spAutoFit/>
          </a:bodyPr>
          <a:lstStyle/>
          <a:p>
            <a:r>
              <a:rPr lang="it-IT" dirty="0">
                <a:highlight>
                  <a:srgbClr val="00FF00"/>
                </a:highlight>
              </a:rPr>
              <a:t>Modern and innovative concepts</a:t>
            </a:r>
            <a:endParaRPr lang="fr-BE" dirty="0">
              <a:highlight>
                <a:srgbClr val="00FF00"/>
              </a:highlight>
            </a:endParaRPr>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10</a:t>
            </a:fld>
            <a:endParaRPr lang="fr-BE"/>
          </a:p>
        </p:txBody>
      </p:sp>
    </p:spTree>
    <p:extLst>
      <p:ext uri="{BB962C8B-B14F-4D97-AF65-F5344CB8AC3E}">
        <p14:creationId xmlns:p14="http://schemas.microsoft.com/office/powerpoint/2010/main" val="402822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6" y="493019"/>
            <a:ext cx="8487484" cy="584775"/>
          </a:xfrm>
          <a:prstGeom prst="rect">
            <a:avLst/>
          </a:prstGeom>
          <a:noFill/>
        </p:spPr>
        <p:txBody>
          <a:bodyPr wrap="square" rtlCol="0">
            <a:spAutoFit/>
          </a:bodyPr>
          <a:lstStyle/>
          <a:p>
            <a:r>
              <a:rPr lang="it-IT" sz="3200" dirty="0"/>
              <a:t>Belgibeer </a:t>
            </a:r>
            <a:r>
              <a:rPr lang="it-IT" sz="3200" dirty="0">
                <a:highlight>
                  <a:srgbClr val="FFFF00"/>
                </a:highlight>
              </a:rPr>
              <a:t>dual</a:t>
            </a:r>
            <a:r>
              <a:rPr lang="it-IT" sz="3200" dirty="0"/>
              <a:t> offering – Each feeding the other </a:t>
            </a:r>
            <a:endParaRPr lang="fr-BE" sz="3200" dirty="0"/>
          </a:p>
        </p:txBody>
      </p:sp>
      <p:sp>
        <p:nvSpPr>
          <p:cNvPr id="5" name="TextBox 2"/>
          <p:cNvSpPr txBox="1"/>
          <p:nvPr/>
        </p:nvSpPr>
        <p:spPr>
          <a:xfrm>
            <a:off x="470986" y="1462936"/>
            <a:ext cx="5236301" cy="2585323"/>
          </a:xfrm>
          <a:prstGeom prst="rect">
            <a:avLst/>
          </a:prstGeom>
          <a:noFill/>
        </p:spPr>
        <p:txBody>
          <a:bodyPr wrap="square" rtlCol="0">
            <a:spAutoFit/>
          </a:bodyPr>
          <a:lstStyle/>
          <a:p>
            <a:pPr marL="285750" indent="-285750">
              <a:buFont typeface="Arial" panose="020B0604020202020204" pitchFamily="34" charset="0"/>
              <a:buChar char="•"/>
            </a:pPr>
            <a:r>
              <a:rPr lang="it-IT" dirty="0"/>
              <a:t>Begibeer’s traditional offering.</a:t>
            </a:r>
          </a:p>
          <a:p>
            <a:pPr marL="285750" indent="-285750">
              <a:buFont typeface="Arial" panose="020B0604020202020204" pitchFamily="34" charset="0"/>
              <a:buChar char="•"/>
            </a:pPr>
            <a:r>
              <a:rPr lang="it-IT" dirty="0"/>
              <a:t>Customer purchase 1,3,6 or 12 months subscriptions.</a:t>
            </a:r>
          </a:p>
          <a:p>
            <a:pPr marL="285750" indent="-285750">
              <a:buFont typeface="Arial" panose="020B0604020202020204" pitchFamily="34" charset="0"/>
              <a:buChar char="•"/>
            </a:pPr>
            <a:r>
              <a:rPr lang="it-IT" dirty="0"/>
              <a:t>All boxes contain 8 beers, 1 Golden Hops magazine + a gift.</a:t>
            </a:r>
          </a:p>
          <a:p>
            <a:pPr marL="285750" indent="-285750">
              <a:buFont typeface="Arial" panose="020B0604020202020204" pitchFamily="34" charset="0"/>
              <a:buChar char="•"/>
            </a:pPr>
            <a:r>
              <a:rPr lang="it-IT" dirty="0"/>
              <a:t>Can add extras to their order (beer glasses, food products..)</a:t>
            </a:r>
          </a:p>
          <a:p>
            <a:pPr marL="285750" indent="-285750">
              <a:buFont typeface="Arial" panose="020B0604020202020204" pitchFamily="34" charset="0"/>
              <a:buChar char="•"/>
            </a:pPr>
            <a:r>
              <a:rPr lang="it-IT" dirty="0"/>
              <a:t>No automatic renewal at the end of period (BUT MANY CUSTOMERS RETURN BY THEMSELVES). </a:t>
            </a:r>
          </a:p>
        </p:txBody>
      </p:sp>
      <p:sp>
        <p:nvSpPr>
          <p:cNvPr id="8" name="TextBox 2"/>
          <p:cNvSpPr txBox="1"/>
          <p:nvPr/>
        </p:nvSpPr>
        <p:spPr>
          <a:xfrm>
            <a:off x="470985" y="1077794"/>
            <a:ext cx="3908323" cy="400110"/>
          </a:xfrm>
          <a:prstGeom prst="rect">
            <a:avLst/>
          </a:prstGeom>
          <a:noFill/>
        </p:spPr>
        <p:txBody>
          <a:bodyPr wrap="square" rtlCol="0">
            <a:spAutoFit/>
          </a:bodyPr>
          <a:lstStyle/>
          <a:p>
            <a:r>
              <a:rPr lang="it-IT" sz="2000" b="1" dirty="0">
                <a:highlight>
                  <a:srgbClr val="FFFF00"/>
                </a:highlight>
              </a:rPr>
              <a:t>One off multi-month subscription</a:t>
            </a:r>
            <a:r>
              <a:rPr lang="it-IT" dirty="0"/>
              <a:t>. </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288" y="1113783"/>
            <a:ext cx="1408500" cy="1523480"/>
          </a:xfrm>
          <a:prstGeom prst="rect">
            <a:avLst/>
          </a:prstGeom>
        </p:spPr>
      </p:pic>
      <p:graphicFrame>
        <p:nvGraphicFramePr>
          <p:cNvPr id="9" name="Graphique 8"/>
          <p:cNvGraphicFramePr/>
          <p:nvPr>
            <p:extLst>
              <p:ext uri="{D42A27DB-BD31-4B8C-83A1-F6EECF244321}">
                <p14:modId xmlns:p14="http://schemas.microsoft.com/office/powerpoint/2010/main" val="2335746692"/>
              </p:ext>
            </p:extLst>
          </p:nvPr>
        </p:nvGraphicFramePr>
        <p:xfrm>
          <a:off x="0" y="4341068"/>
          <a:ext cx="4379308" cy="2100229"/>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2"/>
          <p:cNvSpPr txBox="1"/>
          <p:nvPr/>
        </p:nvSpPr>
        <p:spPr>
          <a:xfrm>
            <a:off x="7289575" y="1077794"/>
            <a:ext cx="3827672" cy="400110"/>
          </a:xfrm>
          <a:prstGeom prst="rect">
            <a:avLst/>
          </a:prstGeom>
          <a:noFill/>
        </p:spPr>
        <p:txBody>
          <a:bodyPr wrap="square" rtlCol="0">
            <a:spAutoFit/>
          </a:bodyPr>
          <a:lstStyle/>
          <a:p>
            <a:r>
              <a:rPr lang="it-IT" sz="2000" b="1" dirty="0">
                <a:highlight>
                  <a:srgbClr val="FFFF00"/>
                </a:highlight>
              </a:rPr>
              <a:t>Perpetual Subscriptions  </a:t>
            </a:r>
          </a:p>
        </p:txBody>
      </p:sp>
      <p:sp>
        <p:nvSpPr>
          <p:cNvPr id="15" name="TextBox 2"/>
          <p:cNvSpPr txBox="1"/>
          <p:nvPr/>
        </p:nvSpPr>
        <p:spPr>
          <a:xfrm>
            <a:off x="7289575" y="1462936"/>
            <a:ext cx="4786358" cy="1477328"/>
          </a:xfrm>
          <a:prstGeom prst="rect">
            <a:avLst/>
          </a:prstGeom>
          <a:noFill/>
        </p:spPr>
        <p:txBody>
          <a:bodyPr wrap="square" rtlCol="0">
            <a:spAutoFit/>
          </a:bodyPr>
          <a:lstStyle/>
          <a:p>
            <a:pPr marL="285750" indent="-285750">
              <a:buFont typeface="Arial" panose="020B0604020202020204" pitchFamily="34" charset="0"/>
              <a:buChar char="•"/>
            </a:pPr>
            <a:r>
              <a:rPr lang="it-IT" dirty="0"/>
              <a:t>New Offering launched in December 2016</a:t>
            </a:r>
          </a:p>
          <a:p>
            <a:pPr marL="285750" indent="-285750">
              <a:buFont typeface="Arial" panose="020B0604020202020204" pitchFamily="34" charset="0"/>
              <a:buChar char="•"/>
            </a:pPr>
            <a:r>
              <a:rPr lang="it-IT" dirty="0"/>
              <a:t>Customer subscribes and receives a beer box for an indefinite period. </a:t>
            </a:r>
          </a:p>
          <a:p>
            <a:pPr marL="285750" indent="-285750">
              <a:buFont typeface="Arial" panose="020B0604020202020204" pitchFamily="34" charset="0"/>
              <a:buChar char="•"/>
            </a:pPr>
            <a:r>
              <a:rPr lang="it-IT" dirty="0"/>
              <a:t>Goes on until customer cancels or pauses. </a:t>
            </a:r>
          </a:p>
          <a:p>
            <a:pPr marL="285750" indent="-285750">
              <a:buFont typeface="Arial" panose="020B0604020202020204" pitchFamily="34" charset="0"/>
              <a:buChar char="•"/>
            </a:pPr>
            <a:r>
              <a:rPr lang="it-IT" dirty="0"/>
              <a:t>One monthly price : 23, 90€ </a:t>
            </a:r>
          </a:p>
        </p:txBody>
      </p:sp>
      <p:cxnSp>
        <p:nvCxnSpPr>
          <p:cNvPr id="12" name="Connecteur droit 11"/>
          <p:cNvCxnSpPr/>
          <p:nvPr/>
        </p:nvCxnSpPr>
        <p:spPr>
          <a:xfrm>
            <a:off x="6407762" y="2755597"/>
            <a:ext cx="0" cy="36857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0" name="Graphique 19"/>
          <p:cNvGraphicFramePr/>
          <p:nvPr>
            <p:extLst>
              <p:ext uri="{D42A27DB-BD31-4B8C-83A1-F6EECF244321}">
                <p14:modId xmlns:p14="http://schemas.microsoft.com/office/powerpoint/2010/main" val="3038628049"/>
              </p:ext>
            </p:extLst>
          </p:nvPr>
        </p:nvGraphicFramePr>
        <p:xfrm>
          <a:off x="6695955" y="3185372"/>
          <a:ext cx="4946982" cy="3395387"/>
        </p:xfrm>
        <a:graphic>
          <a:graphicData uri="http://schemas.openxmlformats.org/drawingml/2006/chart">
            <c:chart xmlns:c="http://schemas.openxmlformats.org/drawingml/2006/chart" xmlns:r="http://schemas.openxmlformats.org/officeDocument/2006/relationships" r:id="rId4"/>
          </a:graphicData>
        </a:graphic>
      </p:graphicFrame>
      <p:sp>
        <p:nvSpPr>
          <p:cNvPr id="13" name="Oval 1"/>
          <p:cNvSpPr/>
          <p:nvPr/>
        </p:nvSpPr>
        <p:spPr>
          <a:xfrm>
            <a:off x="4173166" y="4048259"/>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BE" sz="1600" dirty="0"/>
              <a:t>3.5 </a:t>
            </a:r>
            <a:r>
              <a:rPr lang="fr-BE" sz="1600" dirty="0" err="1"/>
              <a:t>months</a:t>
            </a:r>
            <a:endParaRPr lang="fr-BE" sz="1600" dirty="0"/>
          </a:p>
        </p:txBody>
      </p:sp>
      <p:sp>
        <p:nvSpPr>
          <p:cNvPr id="16" name="TextBox 2"/>
          <p:cNvSpPr txBox="1"/>
          <p:nvPr/>
        </p:nvSpPr>
        <p:spPr>
          <a:xfrm>
            <a:off x="5187809" y="4160526"/>
            <a:ext cx="1411332" cy="523220"/>
          </a:xfrm>
          <a:prstGeom prst="rect">
            <a:avLst/>
          </a:prstGeom>
          <a:noFill/>
        </p:spPr>
        <p:txBody>
          <a:bodyPr wrap="square" rtlCol="0">
            <a:spAutoFit/>
          </a:bodyPr>
          <a:lstStyle/>
          <a:p>
            <a:r>
              <a:rPr lang="fr-BE" sz="1400" dirty="0" err="1"/>
              <a:t>Average</a:t>
            </a:r>
            <a:r>
              <a:rPr lang="fr-BE" sz="1400" dirty="0"/>
              <a:t> </a:t>
            </a:r>
            <a:r>
              <a:rPr lang="fr-BE" sz="1400" dirty="0" err="1"/>
              <a:t>order</a:t>
            </a:r>
            <a:r>
              <a:rPr lang="fr-BE" sz="1400" dirty="0"/>
              <a:t> duration</a:t>
            </a:r>
          </a:p>
        </p:txBody>
      </p:sp>
      <p:sp>
        <p:nvSpPr>
          <p:cNvPr id="17" name="Oval 15"/>
          <p:cNvSpPr/>
          <p:nvPr/>
        </p:nvSpPr>
        <p:spPr>
          <a:xfrm>
            <a:off x="4647474" y="4823626"/>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BE" sz="1600" dirty="0"/>
              <a:t>51.4</a:t>
            </a:r>
          </a:p>
          <a:p>
            <a:pPr algn="ctr"/>
            <a:r>
              <a:rPr lang="fr-BE" sz="1600" dirty="0"/>
              <a:t>€</a:t>
            </a:r>
          </a:p>
        </p:txBody>
      </p:sp>
      <p:sp>
        <p:nvSpPr>
          <p:cNvPr id="18" name="Oval 17"/>
          <p:cNvSpPr/>
          <p:nvPr/>
        </p:nvSpPr>
        <p:spPr>
          <a:xfrm>
            <a:off x="4322543" y="5683053"/>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BE" sz="1600" dirty="0"/>
              <a:t>33</a:t>
            </a:r>
          </a:p>
          <a:p>
            <a:pPr algn="ctr"/>
            <a:r>
              <a:rPr lang="fr-BE" sz="1600" dirty="0"/>
              <a:t>%</a:t>
            </a:r>
          </a:p>
        </p:txBody>
      </p:sp>
      <p:sp>
        <p:nvSpPr>
          <p:cNvPr id="19" name="TextBox 18"/>
          <p:cNvSpPr txBox="1"/>
          <p:nvPr/>
        </p:nvSpPr>
        <p:spPr>
          <a:xfrm>
            <a:off x="5355462" y="5946536"/>
            <a:ext cx="1411332" cy="523220"/>
          </a:xfrm>
          <a:prstGeom prst="rect">
            <a:avLst/>
          </a:prstGeom>
          <a:noFill/>
        </p:spPr>
        <p:txBody>
          <a:bodyPr wrap="square" rtlCol="0">
            <a:spAutoFit/>
          </a:bodyPr>
          <a:lstStyle/>
          <a:p>
            <a:r>
              <a:rPr lang="fr-BE" sz="1400" dirty="0" err="1"/>
              <a:t>Returning</a:t>
            </a:r>
            <a:r>
              <a:rPr lang="fr-BE" sz="1400" dirty="0"/>
              <a:t> </a:t>
            </a:r>
            <a:r>
              <a:rPr lang="fr-BE" sz="1400" dirty="0" err="1"/>
              <a:t>cutsomers</a:t>
            </a:r>
            <a:endParaRPr lang="fr-BE" sz="1400" dirty="0"/>
          </a:p>
        </p:txBody>
      </p:sp>
      <p:sp>
        <p:nvSpPr>
          <p:cNvPr id="26" name="TextBox 2"/>
          <p:cNvSpPr txBox="1"/>
          <p:nvPr/>
        </p:nvSpPr>
        <p:spPr>
          <a:xfrm>
            <a:off x="5653000" y="4883065"/>
            <a:ext cx="849326" cy="738664"/>
          </a:xfrm>
          <a:prstGeom prst="rect">
            <a:avLst/>
          </a:prstGeom>
          <a:noFill/>
        </p:spPr>
        <p:txBody>
          <a:bodyPr wrap="square" rtlCol="0">
            <a:spAutoFit/>
          </a:bodyPr>
          <a:lstStyle/>
          <a:p>
            <a:r>
              <a:rPr lang="fr-BE" sz="1400" dirty="0" err="1"/>
              <a:t>Average</a:t>
            </a:r>
            <a:r>
              <a:rPr lang="fr-BE" sz="1400" dirty="0"/>
              <a:t> order value</a:t>
            </a:r>
          </a:p>
        </p:txBody>
      </p:sp>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10" name="Slide Number Placeholder 9"/>
          <p:cNvSpPr>
            <a:spLocks noGrp="1"/>
          </p:cNvSpPr>
          <p:nvPr>
            <p:ph type="sldNum" sz="quarter" idx="12"/>
          </p:nvPr>
        </p:nvSpPr>
        <p:spPr/>
        <p:txBody>
          <a:bodyPr/>
          <a:lstStyle/>
          <a:p>
            <a:fld id="{DCDE1111-731A-4C99-BF0E-F45E826A5C5C}" type="slidenum">
              <a:rPr lang="fr-BE" smtClean="0"/>
              <a:t>11</a:t>
            </a:fld>
            <a:endParaRPr lang="fr-BE"/>
          </a:p>
        </p:txBody>
      </p:sp>
    </p:spTree>
    <p:extLst>
      <p:ext uri="{BB962C8B-B14F-4D97-AF65-F5344CB8AC3E}">
        <p14:creationId xmlns:p14="http://schemas.microsoft.com/office/powerpoint/2010/main" val="2308199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6" y="493019"/>
            <a:ext cx="8487484" cy="584775"/>
          </a:xfrm>
          <a:prstGeom prst="rect">
            <a:avLst/>
          </a:prstGeom>
          <a:noFill/>
        </p:spPr>
        <p:txBody>
          <a:bodyPr wrap="square" rtlCol="0">
            <a:spAutoFit/>
          </a:bodyPr>
          <a:lstStyle/>
          <a:p>
            <a:r>
              <a:rPr lang="it-IT" sz="3200" dirty="0"/>
              <a:t>One off subscription - Stats</a:t>
            </a:r>
            <a:endParaRPr lang="fr-BE" sz="3200" dirty="0"/>
          </a:p>
        </p:txBody>
      </p:sp>
      <p:sp>
        <p:nvSpPr>
          <p:cNvPr id="8" name="TextBox 2"/>
          <p:cNvSpPr txBox="1"/>
          <p:nvPr/>
        </p:nvSpPr>
        <p:spPr>
          <a:xfrm>
            <a:off x="505904" y="1280341"/>
            <a:ext cx="3584179" cy="400110"/>
          </a:xfrm>
          <a:prstGeom prst="rect">
            <a:avLst/>
          </a:prstGeom>
          <a:noFill/>
        </p:spPr>
        <p:txBody>
          <a:bodyPr wrap="square" rtlCol="0">
            <a:spAutoFit/>
          </a:bodyPr>
          <a:lstStyle/>
          <a:p>
            <a:r>
              <a:rPr lang="it-IT" sz="2000" b="1" dirty="0"/>
              <a:t>Average Order Content</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203" y="1204563"/>
            <a:ext cx="1408500" cy="1523480"/>
          </a:xfrm>
          <a:prstGeom prst="rect">
            <a:avLst/>
          </a:prstGeom>
        </p:spPr>
      </p:pic>
      <p:sp>
        <p:nvSpPr>
          <p:cNvPr id="14" name="TextBox 2"/>
          <p:cNvSpPr txBox="1"/>
          <p:nvPr/>
        </p:nvSpPr>
        <p:spPr>
          <a:xfrm>
            <a:off x="7255246" y="664284"/>
            <a:ext cx="3827672" cy="400110"/>
          </a:xfrm>
          <a:prstGeom prst="rect">
            <a:avLst/>
          </a:prstGeom>
          <a:noFill/>
        </p:spPr>
        <p:txBody>
          <a:bodyPr wrap="square" rtlCol="0">
            <a:spAutoFit/>
          </a:bodyPr>
          <a:lstStyle/>
          <a:p>
            <a:r>
              <a:rPr lang="it-IT" sz="2000" b="1" dirty="0"/>
              <a:t>Distribution Countries </a:t>
            </a:r>
          </a:p>
        </p:txBody>
      </p:sp>
      <p:cxnSp>
        <p:nvCxnSpPr>
          <p:cNvPr id="12" name="Connecteur droit 11"/>
          <p:cNvCxnSpPr/>
          <p:nvPr/>
        </p:nvCxnSpPr>
        <p:spPr>
          <a:xfrm>
            <a:off x="5694172" y="2869750"/>
            <a:ext cx="0" cy="36857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Graphique 6"/>
          <p:cNvGraphicFramePr/>
          <p:nvPr>
            <p:extLst>
              <p:ext uri="{D42A27DB-BD31-4B8C-83A1-F6EECF244321}">
                <p14:modId xmlns:p14="http://schemas.microsoft.com/office/powerpoint/2010/main" val="3267625057"/>
              </p:ext>
            </p:extLst>
          </p:nvPr>
        </p:nvGraphicFramePr>
        <p:xfrm>
          <a:off x="333829" y="1530357"/>
          <a:ext cx="4934858" cy="267878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2"/>
          <p:cNvSpPr txBox="1"/>
          <p:nvPr/>
        </p:nvSpPr>
        <p:spPr>
          <a:xfrm>
            <a:off x="470986" y="4042577"/>
            <a:ext cx="3584179" cy="400110"/>
          </a:xfrm>
          <a:prstGeom prst="rect">
            <a:avLst/>
          </a:prstGeom>
          <a:noFill/>
        </p:spPr>
        <p:txBody>
          <a:bodyPr wrap="square" rtlCol="0">
            <a:spAutoFit/>
          </a:bodyPr>
          <a:lstStyle/>
          <a:p>
            <a:r>
              <a:rPr lang="it-IT" sz="2000" b="1" dirty="0"/>
              <a:t>Subscription duration (%)</a:t>
            </a:r>
          </a:p>
        </p:txBody>
      </p:sp>
      <p:graphicFrame>
        <p:nvGraphicFramePr>
          <p:cNvPr id="22" name="Graphique 21"/>
          <p:cNvGraphicFramePr/>
          <p:nvPr>
            <p:extLst>
              <p:ext uri="{D42A27DB-BD31-4B8C-83A1-F6EECF244321}">
                <p14:modId xmlns:p14="http://schemas.microsoft.com/office/powerpoint/2010/main" val="2856514201"/>
              </p:ext>
            </p:extLst>
          </p:nvPr>
        </p:nvGraphicFramePr>
        <p:xfrm>
          <a:off x="470986" y="4442687"/>
          <a:ext cx="4115528" cy="25122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Graphique 24"/>
          <p:cNvGraphicFramePr/>
          <p:nvPr>
            <p:extLst>
              <p:ext uri="{D42A27DB-BD31-4B8C-83A1-F6EECF244321}">
                <p14:modId xmlns:p14="http://schemas.microsoft.com/office/powerpoint/2010/main" val="951035960"/>
              </p:ext>
            </p:extLst>
          </p:nvPr>
        </p:nvGraphicFramePr>
        <p:xfrm>
          <a:off x="6163968" y="1156470"/>
          <a:ext cx="4861977" cy="2794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Graphique 25"/>
          <p:cNvGraphicFramePr/>
          <p:nvPr>
            <p:extLst>
              <p:ext uri="{D42A27DB-BD31-4B8C-83A1-F6EECF244321}">
                <p14:modId xmlns:p14="http://schemas.microsoft.com/office/powerpoint/2010/main" val="1693841915"/>
              </p:ext>
            </p:extLst>
          </p:nvPr>
        </p:nvGraphicFramePr>
        <p:xfrm>
          <a:off x="6322703" y="4042577"/>
          <a:ext cx="5271534" cy="2912330"/>
        </p:xfrm>
        <a:graphic>
          <a:graphicData uri="http://schemas.openxmlformats.org/drawingml/2006/chart">
            <c:chart xmlns:c="http://schemas.openxmlformats.org/drawingml/2006/chart" xmlns:r="http://schemas.openxmlformats.org/officeDocument/2006/relationships" r:id="rId6"/>
          </a:graphicData>
        </a:graphic>
      </p:graphicFrame>
      <p:sp>
        <p:nvSpPr>
          <p:cNvPr id="27" name="TextBox 2"/>
          <p:cNvSpPr txBox="1"/>
          <p:nvPr/>
        </p:nvSpPr>
        <p:spPr>
          <a:xfrm>
            <a:off x="7255246" y="3655867"/>
            <a:ext cx="3827672" cy="400110"/>
          </a:xfrm>
          <a:prstGeom prst="rect">
            <a:avLst/>
          </a:prstGeom>
          <a:noFill/>
        </p:spPr>
        <p:txBody>
          <a:bodyPr wrap="square" rtlCol="0">
            <a:spAutoFit/>
          </a:bodyPr>
          <a:lstStyle/>
          <a:p>
            <a:r>
              <a:rPr lang="it-IT" sz="2000" b="1" dirty="0"/>
              <a:t>Aquisition channels </a:t>
            </a:r>
          </a:p>
        </p:txBody>
      </p:sp>
      <p:sp>
        <p:nvSpPr>
          <p:cNvPr id="5" name="Footer Placeholder 4"/>
          <p:cNvSpPr>
            <a:spLocks noGrp="1"/>
          </p:cNvSpPr>
          <p:nvPr>
            <p:ph type="ftr" sz="quarter" idx="11"/>
          </p:nvPr>
        </p:nvSpPr>
        <p:spPr/>
        <p:txBody>
          <a:bodyPr/>
          <a:lstStyle/>
          <a:p>
            <a:r>
              <a:rPr lang="fr-BE" smtClean="0"/>
              <a:t>BelgiBeer's Pitch Desk - April 2017</a:t>
            </a:r>
            <a:endParaRPr lang="fr-BE"/>
          </a:p>
        </p:txBody>
      </p:sp>
      <p:sp>
        <p:nvSpPr>
          <p:cNvPr id="9" name="Slide Number Placeholder 8"/>
          <p:cNvSpPr>
            <a:spLocks noGrp="1"/>
          </p:cNvSpPr>
          <p:nvPr>
            <p:ph type="sldNum" sz="quarter" idx="12"/>
          </p:nvPr>
        </p:nvSpPr>
        <p:spPr/>
        <p:txBody>
          <a:bodyPr/>
          <a:lstStyle/>
          <a:p>
            <a:fld id="{DCDE1111-731A-4C99-BF0E-F45E826A5C5C}" type="slidenum">
              <a:rPr lang="fr-BE" smtClean="0"/>
              <a:t>12</a:t>
            </a:fld>
            <a:endParaRPr lang="fr-BE"/>
          </a:p>
        </p:txBody>
      </p:sp>
    </p:spTree>
    <p:extLst>
      <p:ext uri="{BB962C8B-B14F-4D97-AF65-F5344CB8AC3E}">
        <p14:creationId xmlns:p14="http://schemas.microsoft.com/office/powerpoint/2010/main" val="3237922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6" y="374749"/>
            <a:ext cx="9863185" cy="584775"/>
          </a:xfrm>
          <a:prstGeom prst="rect">
            <a:avLst/>
          </a:prstGeom>
          <a:noFill/>
        </p:spPr>
        <p:txBody>
          <a:bodyPr wrap="square" rtlCol="0">
            <a:spAutoFit/>
          </a:bodyPr>
          <a:lstStyle/>
          <a:p>
            <a:r>
              <a:rPr lang="it-IT" sz="3200" dirty="0"/>
              <a:t>Go to Market and Sales Strategy</a:t>
            </a:r>
            <a:endParaRPr lang="fr-BE" sz="3200" dirty="0"/>
          </a:p>
        </p:txBody>
      </p:sp>
      <p:sp>
        <p:nvSpPr>
          <p:cNvPr id="5" name="TextBox 2"/>
          <p:cNvSpPr txBox="1"/>
          <p:nvPr/>
        </p:nvSpPr>
        <p:spPr>
          <a:xfrm>
            <a:off x="470986" y="1160758"/>
            <a:ext cx="5450844" cy="5909310"/>
          </a:xfrm>
          <a:prstGeom prst="rect">
            <a:avLst/>
          </a:prstGeom>
          <a:noFill/>
        </p:spPr>
        <p:txBody>
          <a:bodyPr wrap="square" rtlCol="0">
            <a:spAutoFit/>
          </a:bodyPr>
          <a:lstStyle/>
          <a:p>
            <a:pPr marL="285750" indent="-285750">
              <a:buFont typeface="Arial" panose="020B0604020202020204" pitchFamily="34" charset="0"/>
              <a:buChar char="•"/>
            </a:pPr>
            <a:r>
              <a:rPr lang="it-IT" b="1" dirty="0"/>
              <a:t>Web site</a:t>
            </a:r>
          </a:p>
          <a:p>
            <a:pPr marL="285750" indent="-285750">
              <a:buFontTx/>
              <a:buChar char="-"/>
            </a:pPr>
            <a:r>
              <a:rPr lang="it-IT" dirty="0"/>
              <a:t>In </a:t>
            </a:r>
            <a:r>
              <a:rPr lang="en-GB" dirty="0"/>
              <a:t>April 2017 a more professional design to elevate the perception and level of our concept.</a:t>
            </a:r>
          </a:p>
          <a:p>
            <a:pPr marL="285750" indent="-285750">
              <a:buFontTx/>
              <a:buChar char="-"/>
            </a:pPr>
            <a:r>
              <a:rPr lang="en-GB" dirty="0"/>
              <a:t>Gamification: allowing our customer to interact with our platform and earn points. Points can then be exchanged for items on our web platform. </a:t>
            </a:r>
          </a:p>
          <a:p>
            <a:pPr marL="285750" indent="-285750">
              <a:buFontTx/>
              <a:buChar char="-"/>
            </a:pPr>
            <a:r>
              <a:rPr lang="en-GB" dirty="0"/>
              <a:t>Data: Collecting data to better know our clients and automate specific offerings</a:t>
            </a:r>
            <a:r>
              <a:rPr lang="it-IT" dirty="0"/>
              <a:t>. </a:t>
            </a:r>
          </a:p>
          <a:p>
            <a:endParaRPr lang="it-IT" dirty="0"/>
          </a:p>
          <a:p>
            <a:pPr marL="285750" indent="-285750">
              <a:buFont typeface="Arial" panose="020B0604020202020204" pitchFamily="34" charset="0"/>
              <a:buChar char="•"/>
            </a:pPr>
            <a:r>
              <a:rPr lang="it-IT" b="1" dirty="0"/>
              <a:t>Growth Hacking  </a:t>
            </a:r>
          </a:p>
          <a:p>
            <a:pPr marL="285750" indent="-285750">
              <a:buFontTx/>
              <a:buChar char="-"/>
            </a:pPr>
            <a:r>
              <a:rPr lang="it-IT" dirty="0"/>
              <a:t>Customer Service </a:t>
            </a:r>
          </a:p>
          <a:p>
            <a:pPr marL="285750" indent="-285750">
              <a:buFontTx/>
              <a:buChar char="-"/>
            </a:pPr>
            <a:r>
              <a:rPr lang="it-IT" dirty="0"/>
              <a:t>Referrals </a:t>
            </a:r>
          </a:p>
          <a:p>
            <a:pPr marL="285750" indent="-285750">
              <a:buFontTx/>
              <a:buChar char="-"/>
            </a:pPr>
            <a:r>
              <a:rPr lang="it-IT" dirty="0"/>
              <a:t>Targeted emails and private sales. </a:t>
            </a:r>
          </a:p>
          <a:p>
            <a:endParaRPr lang="it-IT" dirty="0"/>
          </a:p>
          <a:p>
            <a:pPr marL="285750" indent="-285750">
              <a:buFont typeface="Arial" panose="020B0604020202020204" pitchFamily="34" charset="0"/>
              <a:buChar char="•"/>
            </a:pPr>
            <a:r>
              <a:rPr lang="it-IT" b="1" dirty="0"/>
              <a:t>Golden Hops Magazine </a:t>
            </a:r>
          </a:p>
          <a:p>
            <a:pPr marL="285750" indent="-285750">
              <a:buFontTx/>
              <a:buChar char="-"/>
            </a:pPr>
            <a:r>
              <a:rPr lang="it-IT" dirty="0"/>
              <a:t>New Magazine to cover beer news</a:t>
            </a:r>
          </a:p>
          <a:p>
            <a:pPr marL="285750" indent="-285750">
              <a:buFontTx/>
              <a:buChar char="-"/>
            </a:pPr>
            <a:r>
              <a:rPr lang="it-IT" dirty="0"/>
              <a:t>Included in all boxes and newspaper (60K copies) </a:t>
            </a:r>
          </a:p>
          <a:p>
            <a:pPr marL="285750" indent="-285750">
              <a:buFontTx/>
              <a:buChar char="-"/>
            </a:pPr>
            <a:endParaRPr lang="it-IT" dirty="0"/>
          </a:p>
          <a:p>
            <a:pPr marL="285750" indent="-285750">
              <a:buFontTx/>
              <a:buChar char="-"/>
            </a:pPr>
            <a:r>
              <a:rPr lang="en-GB" dirty="0"/>
              <a:t>Sponsored and general articles in the beer world</a:t>
            </a:r>
            <a:r>
              <a:rPr lang="it-IT" dirty="0"/>
              <a:t>. </a:t>
            </a:r>
          </a:p>
          <a:p>
            <a:endParaRPr lang="it-IT" dirty="0"/>
          </a:p>
          <a:p>
            <a:endParaRPr lang="it-IT"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203" y="844287"/>
            <a:ext cx="1045927" cy="63294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57" y="3388142"/>
            <a:ext cx="1298943" cy="836305"/>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801" y="4234479"/>
            <a:ext cx="1462193" cy="1067975"/>
          </a:xfrm>
          <a:prstGeom prst="rect">
            <a:avLst/>
          </a:prstGeom>
        </p:spPr>
      </p:pic>
      <p:graphicFrame>
        <p:nvGraphicFramePr>
          <p:cNvPr id="8" name="Graphique 7"/>
          <p:cNvGraphicFramePr/>
          <p:nvPr>
            <p:extLst>
              <p:ext uri="{D42A27DB-BD31-4B8C-83A1-F6EECF244321}">
                <p14:modId xmlns:p14="http://schemas.microsoft.com/office/powerpoint/2010/main" val="3483187032"/>
              </p:ext>
            </p:extLst>
          </p:nvPr>
        </p:nvGraphicFramePr>
        <p:xfrm>
          <a:off x="6696461" y="993270"/>
          <a:ext cx="4908925" cy="2103858"/>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2"/>
          <p:cNvSpPr txBox="1"/>
          <p:nvPr/>
        </p:nvSpPr>
        <p:spPr>
          <a:xfrm>
            <a:off x="6681142" y="688339"/>
            <a:ext cx="3827672" cy="400110"/>
          </a:xfrm>
          <a:prstGeom prst="rect">
            <a:avLst/>
          </a:prstGeom>
          <a:noFill/>
        </p:spPr>
        <p:txBody>
          <a:bodyPr wrap="square" rtlCol="0">
            <a:spAutoFit/>
          </a:bodyPr>
          <a:lstStyle/>
          <a:p>
            <a:r>
              <a:rPr lang="it-IT" sz="2000" b="1" dirty="0"/>
              <a:t>Aquisition channels </a:t>
            </a:r>
          </a:p>
        </p:txBody>
      </p:sp>
      <p:sp>
        <p:nvSpPr>
          <p:cNvPr id="10" name="TextBox 2"/>
          <p:cNvSpPr txBox="1"/>
          <p:nvPr/>
        </p:nvSpPr>
        <p:spPr>
          <a:xfrm>
            <a:off x="6681142" y="2997462"/>
            <a:ext cx="3827672" cy="400110"/>
          </a:xfrm>
          <a:prstGeom prst="rect">
            <a:avLst/>
          </a:prstGeom>
          <a:noFill/>
        </p:spPr>
        <p:txBody>
          <a:bodyPr wrap="square" rtlCol="0">
            <a:spAutoFit/>
          </a:bodyPr>
          <a:lstStyle/>
          <a:p>
            <a:r>
              <a:rPr lang="it-IT" sz="2000" b="1" dirty="0"/>
              <a:t>Direct Aquisition Cost </a:t>
            </a:r>
          </a:p>
        </p:txBody>
      </p:sp>
      <p:sp>
        <p:nvSpPr>
          <p:cNvPr id="3" name="ZoneTexte 2"/>
          <p:cNvSpPr txBox="1"/>
          <p:nvPr/>
        </p:nvSpPr>
        <p:spPr>
          <a:xfrm>
            <a:off x="6681142" y="3468789"/>
            <a:ext cx="3988337" cy="1200329"/>
          </a:xfrm>
          <a:prstGeom prst="rect">
            <a:avLst/>
          </a:prstGeom>
          <a:noFill/>
        </p:spPr>
        <p:txBody>
          <a:bodyPr wrap="square" rtlCol="0">
            <a:spAutoFit/>
          </a:bodyPr>
          <a:lstStyle/>
          <a:p>
            <a:pPr marL="285750" indent="-285750">
              <a:buFont typeface="Arial" panose="020B0604020202020204" pitchFamily="34" charset="0"/>
              <a:buChar char="•"/>
            </a:pPr>
            <a:r>
              <a:rPr lang="it-IT" dirty="0"/>
              <a:t>Google</a:t>
            </a:r>
          </a:p>
          <a:p>
            <a:pPr marL="285750" indent="-285750">
              <a:buFont typeface="Arial" panose="020B0604020202020204" pitchFamily="34" charset="0"/>
              <a:buChar char="•"/>
            </a:pPr>
            <a:r>
              <a:rPr lang="it-IT" dirty="0"/>
              <a:t>Facebook</a:t>
            </a:r>
          </a:p>
          <a:p>
            <a:pPr marL="285750" indent="-285750">
              <a:buFont typeface="Arial" panose="020B0604020202020204" pitchFamily="34" charset="0"/>
              <a:buChar char="•"/>
            </a:pPr>
            <a:r>
              <a:rPr lang="it-IT" dirty="0"/>
              <a:t>Affiliates </a:t>
            </a:r>
          </a:p>
          <a:p>
            <a:pPr marL="285750" indent="-285750">
              <a:buFont typeface="Arial" panose="020B0604020202020204" pitchFamily="34" charset="0"/>
              <a:buChar char="•"/>
            </a:pPr>
            <a:endParaRPr lang="fr-BE" dirty="0"/>
          </a:p>
        </p:txBody>
      </p:sp>
      <p:sp>
        <p:nvSpPr>
          <p:cNvPr id="11" name="Flèche : droite 10"/>
          <p:cNvSpPr/>
          <p:nvPr/>
        </p:nvSpPr>
        <p:spPr>
          <a:xfrm>
            <a:off x="8308598" y="3840451"/>
            <a:ext cx="798286" cy="38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ZoneTexte 11"/>
          <p:cNvSpPr txBox="1"/>
          <p:nvPr/>
        </p:nvSpPr>
        <p:spPr>
          <a:xfrm>
            <a:off x="9225699" y="3540006"/>
            <a:ext cx="1324965" cy="984885"/>
          </a:xfrm>
          <a:prstGeom prst="rect">
            <a:avLst/>
          </a:prstGeom>
          <a:noFill/>
        </p:spPr>
        <p:txBody>
          <a:bodyPr wrap="square" rtlCol="0">
            <a:spAutoFit/>
          </a:bodyPr>
          <a:lstStyle/>
          <a:p>
            <a:pPr algn="ctr"/>
            <a:r>
              <a:rPr lang="it-IT" sz="4000" dirty="0"/>
              <a:t>6 €</a:t>
            </a:r>
          </a:p>
          <a:p>
            <a:pPr marL="285750" indent="-285750">
              <a:buFont typeface="Arial" panose="020B0604020202020204" pitchFamily="34" charset="0"/>
              <a:buChar char="•"/>
            </a:pPr>
            <a:endParaRPr lang="fr-BE" dirty="0"/>
          </a:p>
        </p:txBody>
      </p:sp>
      <p:sp>
        <p:nvSpPr>
          <p:cNvPr id="13" name="TextBox 2"/>
          <p:cNvSpPr txBox="1"/>
          <p:nvPr/>
        </p:nvSpPr>
        <p:spPr>
          <a:xfrm>
            <a:off x="6681142" y="4596108"/>
            <a:ext cx="4423764" cy="400110"/>
          </a:xfrm>
          <a:prstGeom prst="rect">
            <a:avLst/>
          </a:prstGeom>
          <a:noFill/>
        </p:spPr>
        <p:txBody>
          <a:bodyPr wrap="square" rtlCol="0">
            <a:spAutoFit/>
          </a:bodyPr>
          <a:lstStyle/>
          <a:p>
            <a:r>
              <a:rPr lang="it-IT" sz="2000" b="1" dirty="0"/>
              <a:t>Web </a:t>
            </a:r>
            <a:r>
              <a:rPr lang="it-IT" sz="2000" b="1" dirty="0">
                <a:highlight>
                  <a:srgbClr val="FFFF00"/>
                </a:highlight>
              </a:rPr>
              <a:t>Sites visits </a:t>
            </a:r>
            <a:r>
              <a:rPr lang="it-IT" sz="2000" b="1" dirty="0"/>
              <a:t>and converstion rates</a:t>
            </a:r>
          </a:p>
        </p:txBody>
      </p:sp>
      <p:sp>
        <p:nvSpPr>
          <p:cNvPr id="14" name="Trapèze 13"/>
          <p:cNvSpPr/>
          <p:nvPr/>
        </p:nvSpPr>
        <p:spPr>
          <a:xfrm rot="5400000">
            <a:off x="8223122" y="5168217"/>
            <a:ext cx="971304" cy="1239779"/>
          </a:xfrm>
          <a:prstGeom prst="trapezoid">
            <a:avLst/>
          </a:prstGeom>
          <a:solidFill>
            <a:srgbClr val="8398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ln w="22225">
                <a:solidFill>
                  <a:schemeClr val="accent2"/>
                </a:solidFill>
                <a:prstDash val="solid"/>
              </a:ln>
              <a:solidFill>
                <a:schemeClr val="accent2">
                  <a:lumMod val="40000"/>
                  <a:lumOff val="60000"/>
                </a:schemeClr>
              </a:solidFill>
            </a:endParaRPr>
          </a:p>
        </p:txBody>
      </p:sp>
      <p:sp>
        <p:nvSpPr>
          <p:cNvPr id="15" name="ZoneTexte 14"/>
          <p:cNvSpPr txBox="1"/>
          <p:nvPr/>
        </p:nvSpPr>
        <p:spPr>
          <a:xfrm>
            <a:off x="6681142" y="5464940"/>
            <a:ext cx="1536266" cy="646331"/>
          </a:xfrm>
          <a:prstGeom prst="rect">
            <a:avLst/>
          </a:prstGeom>
          <a:noFill/>
        </p:spPr>
        <p:txBody>
          <a:bodyPr wrap="square" rtlCol="0">
            <a:spAutoFit/>
          </a:bodyPr>
          <a:lstStyle/>
          <a:p>
            <a:r>
              <a:rPr lang="en-GB" dirty="0"/>
              <a:t>7500 site visits </a:t>
            </a:r>
            <a:r>
              <a:rPr lang="it-IT" dirty="0"/>
              <a:t>/month</a:t>
            </a:r>
            <a:endParaRPr lang="fr-BE" dirty="0"/>
          </a:p>
        </p:txBody>
      </p:sp>
      <p:sp>
        <p:nvSpPr>
          <p:cNvPr id="16" name="ZoneTexte 15"/>
          <p:cNvSpPr txBox="1"/>
          <p:nvPr/>
        </p:nvSpPr>
        <p:spPr>
          <a:xfrm>
            <a:off x="9566038" y="5350429"/>
            <a:ext cx="1536266" cy="923330"/>
          </a:xfrm>
          <a:prstGeom prst="rect">
            <a:avLst/>
          </a:prstGeom>
          <a:noFill/>
        </p:spPr>
        <p:txBody>
          <a:bodyPr wrap="square" rtlCol="0">
            <a:spAutoFit/>
          </a:bodyPr>
          <a:lstStyle/>
          <a:p>
            <a:r>
              <a:rPr lang="en-GB" dirty="0"/>
              <a:t>2,7% are converted into clients</a:t>
            </a:r>
            <a:endParaRPr lang="fr-BE" dirty="0"/>
          </a:p>
        </p:txBody>
      </p:sp>
      <p:sp>
        <p:nvSpPr>
          <p:cNvPr id="19" name="Footer Placeholder 18"/>
          <p:cNvSpPr>
            <a:spLocks noGrp="1"/>
          </p:cNvSpPr>
          <p:nvPr>
            <p:ph type="ftr" sz="quarter" idx="11"/>
          </p:nvPr>
        </p:nvSpPr>
        <p:spPr/>
        <p:txBody>
          <a:bodyPr/>
          <a:lstStyle/>
          <a:p>
            <a:r>
              <a:rPr lang="fr-BE" smtClean="0"/>
              <a:t>BelgiBeer's Pitch Desk - April 2017</a:t>
            </a:r>
            <a:endParaRPr lang="fr-BE"/>
          </a:p>
        </p:txBody>
      </p:sp>
      <p:sp>
        <p:nvSpPr>
          <p:cNvPr id="20" name="Slide Number Placeholder 19"/>
          <p:cNvSpPr>
            <a:spLocks noGrp="1"/>
          </p:cNvSpPr>
          <p:nvPr>
            <p:ph type="sldNum" sz="quarter" idx="12"/>
          </p:nvPr>
        </p:nvSpPr>
        <p:spPr/>
        <p:txBody>
          <a:bodyPr/>
          <a:lstStyle/>
          <a:p>
            <a:fld id="{DCDE1111-731A-4C99-BF0E-F45E826A5C5C}" type="slidenum">
              <a:rPr lang="fr-BE" smtClean="0"/>
              <a:t>13</a:t>
            </a:fld>
            <a:endParaRPr lang="fr-BE"/>
          </a:p>
        </p:txBody>
      </p:sp>
    </p:spTree>
    <p:extLst>
      <p:ext uri="{BB962C8B-B14F-4D97-AF65-F5344CB8AC3E}">
        <p14:creationId xmlns:p14="http://schemas.microsoft.com/office/powerpoint/2010/main" val="470793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5" y="493019"/>
            <a:ext cx="9863185" cy="584775"/>
          </a:xfrm>
          <a:prstGeom prst="rect">
            <a:avLst/>
          </a:prstGeom>
          <a:noFill/>
        </p:spPr>
        <p:txBody>
          <a:bodyPr wrap="square" rtlCol="0">
            <a:spAutoFit/>
          </a:bodyPr>
          <a:lstStyle/>
          <a:p>
            <a:r>
              <a:rPr lang="it-IT" sz="3200" dirty="0"/>
              <a:t>Belgibeer: Office and Warehouse under the same roof </a:t>
            </a:r>
            <a:endParaRPr lang="fr-BE" sz="3200" dirty="0"/>
          </a:p>
        </p:txBody>
      </p:sp>
      <p:sp>
        <p:nvSpPr>
          <p:cNvPr id="9" name="TextBox 2"/>
          <p:cNvSpPr txBox="1"/>
          <p:nvPr/>
        </p:nvSpPr>
        <p:spPr>
          <a:xfrm>
            <a:off x="470986" y="1550592"/>
            <a:ext cx="5639528" cy="646331"/>
          </a:xfrm>
          <a:prstGeom prst="rect">
            <a:avLst/>
          </a:prstGeom>
          <a:noFill/>
        </p:spPr>
        <p:txBody>
          <a:bodyPr wrap="square" rtlCol="0">
            <a:spAutoFit/>
          </a:bodyPr>
          <a:lstStyle/>
          <a:p>
            <a:pPr marL="285750" indent="-285750">
              <a:buFont typeface="Arial" panose="020B0604020202020204" pitchFamily="34" charset="0"/>
              <a:buChar char="•"/>
            </a:pPr>
            <a:r>
              <a:rPr lang="it-IT" dirty="0"/>
              <a:t>Office work : Marketing, Magazine, Customer Service, IT. </a:t>
            </a:r>
            <a:endParaRPr lang="fr-BE" dirty="0"/>
          </a:p>
        </p:txBody>
      </p:sp>
      <p:sp>
        <p:nvSpPr>
          <p:cNvPr id="10" name="TextBox 2"/>
          <p:cNvSpPr txBox="1"/>
          <p:nvPr/>
        </p:nvSpPr>
        <p:spPr>
          <a:xfrm>
            <a:off x="6736832" y="1560046"/>
            <a:ext cx="4115528" cy="369332"/>
          </a:xfrm>
          <a:prstGeom prst="rect">
            <a:avLst/>
          </a:prstGeom>
          <a:noFill/>
        </p:spPr>
        <p:txBody>
          <a:bodyPr wrap="square" rtlCol="0">
            <a:spAutoFit/>
          </a:bodyPr>
          <a:lstStyle/>
          <a:p>
            <a:pPr marL="285750" indent="-285750">
              <a:buFont typeface="Arial" panose="020B0604020202020204" pitchFamily="34" charset="0"/>
              <a:buChar char="•"/>
            </a:pPr>
            <a:r>
              <a:rPr lang="it-IT" dirty="0"/>
              <a:t>Warehouse: fulfilment. </a:t>
            </a:r>
            <a:endParaRPr lang="fr-BE" dirty="0"/>
          </a:p>
        </p:txBody>
      </p:sp>
      <p:cxnSp>
        <p:nvCxnSpPr>
          <p:cNvPr id="3" name="Connecteur droit 2"/>
          <p:cNvCxnSpPr/>
          <p:nvPr/>
        </p:nvCxnSpPr>
        <p:spPr>
          <a:xfrm flipH="1">
            <a:off x="6238225" y="1560046"/>
            <a:ext cx="10887" cy="39376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832" y="2411630"/>
            <a:ext cx="5057775" cy="3086100"/>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68" y="2356009"/>
            <a:ext cx="5153025" cy="3114675"/>
          </a:xfrm>
          <a:prstGeom prst="rect">
            <a:avLst/>
          </a:prstGeom>
        </p:spPr>
      </p:pic>
      <p:sp>
        <p:nvSpPr>
          <p:cNvPr id="15" name="ZoneTexte 14"/>
          <p:cNvSpPr txBox="1"/>
          <p:nvPr/>
        </p:nvSpPr>
        <p:spPr>
          <a:xfrm>
            <a:off x="470985" y="5733143"/>
            <a:ext cx="11154958" cy="646331"/>
          </a:xfrm>
          <a:prstGeom prst="rect">
            <a:avLst/>
          </a:prstGeom>
          <a:noFill/>
        </p:spPr>
        <p:txBody>
          <a:bodyPr wrap="square" rtlCol="0">
            <a:spAutoFit/>
          </a:bodyPr>
          <a:lstStyle/>
          <a:p>
            <a:pPr marL="285750" indent="-285750">
              <a:buFont typeface="Arial" panose="020B0604020202020204" pitchFamily="34" charset="0"/>
              <a:buChar char="•"/>
            </a:pPr>
            <a:r>
              <a:rPr lang="it-IT" dirty="0"/>
              <a:t>Thousand of boxes leave our warehouse every month. The delivery of our beerboxes is subcontracted to DPD, Mondial Relay and Belgian Postal Services. </a:t>
            </a:r>
            <a:endParaRPr lang="fr-BE" dirty="0"/>
          </a:p>
        </p:txBody>
      </p:sp>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8" name="Slide Number Placeholder 7"/>
          <p:cNvSpPr>
            <a:spLocks noGrp="1"/>
          </p:cNvSpPr>
          <p:nvPr>
            <p:ph type="sldNum" sz="quarter" idx="12"/>
          </p:nvPr>
        </p:nvSpPr>
        <p:spPr/>
        <p:txBody>
          <a:bodyPr/>
          <a:lstStyle/>
          <a:p>
            <a:fld id="{DCDE1111-731A-4C99-BF0E-F45E826A5C5C}" type="slidenum">
              <a:rPr lang="fr-BE" smtClean="0"/>
              <a:t>14</a:t>
            </a:fld>
            <a:endParaRPr lang="fr-BE"/>
          </a:p>
        </p:txBody>
      </p:sp>
    </p:spTree>
    <p:extLst>
      <p:ext uri="{BB962C8B-B14F-4D97-AF65-F5344CB8AC3E}">
        <p14:creationId xmlns:p14="http://schemas.microsoft.com/office/powerpoint/2010/main" val="173351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70985" y="493019"/>
            <a:ext cx="9863185" cy="584775"/>
          </a:xfrm>
          <a:prstGeom prst="rect">
            <a:avLst/>
          </a:prstGeom>
          <a:noFill/>
        </p:spPr>
        <p:txBody>
          <a:bodyPr wrap="square" rtlCol="0">
            <a:spAutoFit/>
          </a:bodyPr>
          <a:lstStyle/>
          <a:p>
            <a:r>
              <a:rPr lang="it-IT" sz="3200" dirty="0"/>
              <a:t>The Team </a:t>
            </a:r>
            <a:endParaRPr lang="fr-BE" sz="3200"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215" y="1721948"/>
            <a:ext cx="1633389" cy="2456617"/>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46" y="1722080"/>
            <a:ext cx="1617311" cy="2432436"/>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7581" y="1730756"/>
            <a:ext cx="1648943" cy="2480011"/>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040" y="1721948"/>
            <a:ext cx="1801908" cy="2488819"/>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6083" y="1721948"/>
            <a:ext cx="1617399" cy="2432568"/>
          </a:xfrm>
          <a:prstGeom prst="rect">
            <a:avLst/>
          </a:prstGeom>
        </p:spPr>
      </p:pic>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7248" y="1721948"/>
            <a:ext cx="1656033" cy="2490674"/>
          </a:xfrm>
          <a:prstGeom prst="rect">
            <a:avLst/>
          </a:prstGeom>
        </p:spPr>
      </p:pic>
      <p:sp>
        <p:nvSpPr>
          <p:cNvPr id="12" name="ZoneTexte 11"/>
          <p:cNvSpPr txBox="1"/>
          <p:nvPr/>
        </p:nvSpPr>
        <p:spPr>
          <a:xfrm>
            <a:off x="460346" y="4256644"/>
            <a:ext cx="1584803" cy="646331"/>
          </a:xfrm>
          <a:prstGeom prst="rect">
            <a:avLst/>
          </a:prstGeom>
          <a:noFill/>
        </p:spPr>
        <p:txBody>
          <a:bodyPr wrap="square" rtlCol="0">
            <a:spAutoFit/>
          </a:bodyPr>
          <a:lstStyle/>
          <a:p>
            <a:r>
              <a:rPr lang="it-IT" dirty="0"/>
              <a:t>CEO and co-founder</a:t>
            </a:r>
            <a:endParaRPr lang="fr-BE" dirty="0"/>
          </a:p>
        </p:txBody>
      </p:sp>
      <p:sp>
        <p:nvSpPr>
          <p:cNvPr id="13" name="ZoneTexte 12"/>
          <p:cNvSpPr txBox="1"/>
          <p:nvPr/>
        </p:nvSpPr>
        <p:spPr>
          <a:xfrm>
            <a:off x="6243262" y="4254662"/>
            <a:ext cx="1584803" cy="646331"/>
          </a:xfrm>
          <a:prstGeom prst="rect">
            <a:avLst/>
          </a:prstGeom>
          <a:noFill/>
        </p:spPr>
        <p:txBody>
          <a:bodyPr wrap="square" rtlCol="0">
            <a:spAutoFit/>
          </a:bodyPr>
          <a:lstStyle/>
          <a:p>
            <a:r>
              <a:rPr lang="it-IT" dirty="0"/>
              <a:t>Marketing Manager</a:t>
            </a:r>
            <a:endParaRPr lang="fr-BE" dirty="0"/>
          </a:p>
        </p:txBody>
      </p:sp>
      <p:sp>
        <p:nvSpPr>
          <p:cNvPr id="14" name="ZoneTexte 13"/>
          <p:cNvSpPr txBox="1"/>
          <p:nvPr/>
        </p:nvSpPr>
        <p:spPr>
          <a:xfrm>
            <a:off x="8302076" y="4254662"/>
            <a:ext cx="1584803" cy="369332"/>
          </a:xfrm>
          <a:prstGeom prst="rect">
            <a:avLst/>
          </a:prstGeom>
          <a:noFill/>
        </p:spPr>
        <p:txBody>
          <a:bodyPr wrap="square" rtlCol="0">
            <a:spAutoFit/>
          </a:bodyPr>
          <a:lstStyle/>
          <a:p>
            <a:r>
              <a:rPr lang="it-IT" dirty="0"/>
              <a:t>Design</a:t>
            </a:r>
            <a:endParaRPr lang="fr-BE" dirty="0"/>
          </a:p>
        </p:txBody>
      </p:sp>
      <p:sp>
        <p:nvSpPr>
          <p:cNvPr id="15" name="ZoneTexte 14"/>
          <p:cNvSpPr txBox="1"/>
          <p:nvPr/>
        </p:nvSpPr>
        <p:spPr>
          <a:xfrm>
            <a:off x="10218377" y="4254662"/>
            <a:ext cx="1584803" cy="369332"/>
          </a:xfrm>
          <a:prstGeom prst="rect">
            <a:avLst/>
          </a:prstGeom>
          <a:noFill/>
        </p:spPr>
        <p:txBody>
          <a:bodyPr wrap="square" rtlCol="0">
            <a:spAutoFit/>
          </a:bodyPr>
          <a:lstStyle/>
          <a:p>
            <a:r>
              <a:rPr lang="it-IT" dirty="0"/>
              <a:t>IT</a:t>
            </a:r>
            <a:endParaRPr lang="fr-BE" dirty="0"/>
          </a:p>
        </p:txBody>
      </p:sp>
      <p:sp>
        <p:nvSpPr>
          <p:cNvPr id="16" name="ZoneTexte 15"/>
          <p:cNvSpPr txBox="1"/>
          <p:nvPr/>
        </p:nvSpPr>
        <p:spPr>
          <a:xfrm>
            <a:off x="2382382" y="4255653"/>
            <a:ext cx="1584803" cy="646331"/>
          </a:xfrm>
          <a:prstGeom prst="rect">
            <a:avLst/>
          </a:prstGeom>
          <a:noFill/>
        </p:spPr>
        <p:txBody>
          <a:bodyPr wrap="square" rtlCol="0">
            <a:spAutoFit/>
          </a:bodyPr>
          <a:lstStyle/>
          <a:p>
            <a:r>
              <a:rPr lang="it-IT" dirty="0"/>
              <a:t>co-founder and CTO</a:t>
            </a:r>
            <a:endParaRPr lang="fr-BE" dirty="0"/>
          </a:p>
        </p:txBody>
      </p:sp>
      <p:sp>
        <p:nvSpPr>
          <p:cNvPr id="17" name="ZoneTexte 16"/>
          <p:cNvSpPr txBox="1"/>
          <p:nvPr/>
        </p:nvSpPr>
        <p:spPr>
          <a:xfrm>
            <a:off x="4312822" y="4254662"/>
            <a:ext cx="1584803" cy="646331"/>
          </a:xfrm>
          <a:prstGeom prst="rect">
            <a:avLst/>
          </a:prstGeom>
          <a:noFill/>
        </p:spPr>
        <p:txBody>
          <a:bodyPr wrap="square" rtlCol="0">
            <a:spAutoFit/>
          </a:bodyPr>
          <a:lstStyle/>
          <a:p>
            <a:r>
              <a:rPr lang="it-IT" dirty="0"/>
              <a:t>Project Manager</a:t>
            </a:r>
            <a:endParaRPr lang="fr-BE" dirty="0"/>
          </a:p>
        </p:txBody>
      </p:sp>
      <p:sp>
        <p:nvSpPr>
          <p:cNvPr id="18" name="ZoneTexte 17"/>
          <p:cNvSpPr txBox="1"/>
          <p:nvPr/>
        </p:nvSpPr>
        <p:spPr>
          <a:xfrm>
            <a:off x="460346" y="1250620"/>
            <a:ext cx="1874184" cy="369332"/>
          </a:xfrm>
          <a:prstGeom prst="rect">
            <a:avLst/>
          </a:prstGeom>
          <a:noFill/>
        </p:spPr>
        <p:txBody>
          <a:bodyPr wrap="square" rtlCol="0">
            <a:spAutoFit/>
          </a:bodyPr>
          <a:lstStyle/>
          <a:p>
            <a:r>
              <a:rPr lang="fr-BE" dirty="0"/>
              <a:t>Dario Ceccarelli</a:t>
            </a:r>
          </a:p>
        </p:txBody>
      </p:sp>
      <p:sp>
        <p:nvSpPr>
          <p:cNvPr id="19" name="ZoneTexte 18"/>
          <p:cNvSpPr txBox="1"/>
          <p:nvPr/>
        </p:nvSpPr>
        <p:spPr>
          <a:xfrm>
            <a:off x="2366083" y="1250620"/>
            <a:ext cx="1584803" cy="369332"/>
          </a:xfrm>
          <a:prstGeom prst="rect">
            <a:avLst/>
          </a:prstGeom>
          <a:noFill/>
        </p:spPr>
        <p:txBody>
          <a:bodyPr wrap="square" rtlCol="0">
            <a:spAutoFit/>
          </a:bodyPr>
          <a:lstStyle/>
          <a:p>
            <a:r>
              <a:rPr lang="it-IT" dirty="0"/>
              <a:t>Paul Pilavachi</a:t>
            </a:r>
            <a:endParaRPr lang="fr-BE" dirty="0"/>
          </a:p>
        </p:txBody>
      </p:sp>
      <p:sp>
        <p:nvSpPr>
          <p:cNvPr id="20" name="ZoneTexte 19"/>
          <p:cNvSpPr txBox="1"/>
          <p:nvPr/>
        </p:nvSpPr>
        <p:spPr>
          <a:xfrm>
            <a:off x="4135248" y="1250620"/>
            <a:ext cx="1841492" cy="369332"/>
          </a:xfrm>
          <a:prstGeom prst="rect">
            <a:avLst/>
          </a:prstGeom>
          <a:noFill/>
        </p:spPr>
        <p:txBody>
          <a:bodyPr wrap="square" rtlCol="0">
            <a:spAutoFit/>
          </a:bodyPr>
          <a:lstStyle/>
          <a:p>
            <a:r>
              <a:rPr lang="it-IT" dirty="0"/>
              <a:t>Barry Abdoulye</a:t>
            </a:r>
            <a:endParaRPr lang="fr-BE" dirty="0"/>
          </a:p>
        </p:txBody>
      </p:sp>
      <p:sp>
        <p:nvSpPr>
          <p:cNvPr id="21" name="ZoneTexte 20"/>
          <p:cNvSpPr txBox="1"/>
          <p:nvPr/>
        </p:nvSpPr>
        <p:spPr>
          <a:xfrm>
            <a:off x="6111456" y="1250620"/>
            <a:ext cx="1841492" cy="369332"/>
          </a:xfrm>
          <a:prstGeom prst="rect">
            <a:avLst/>
          </a:prstGeom>
          <a:noFill/>
        </p:spPr>
        <p:txBody>
          <a:bodyPr wrap="square" rtlCol="0">
            <a:spAutoFit/>
          </a:bodyPr>
          <a:lstStyle/>
          <a:p>
            <a:r>
              <a:rPr lang="it-IT" dirty="0"/>
              <a:t>Soraya M’Rini</a:t>
            </a:r>
            <a:endParaRPr lang="fr-BE" dirty="0"/>
          </a:p>
        </p:txBody>
      </p:sp>
      <p:sp>
        <p:nvSpPr>
          <p:cNvPr id="22" name="ZoneTexte 21"/>
          <p:cNvSpPr txBox="1"/>
          <p:nvPr/>
        </p:nvSpPr>
        <p:spPr>
          <a:xfrm>
            <a:off x="8116089" y="1250620"/>
            <a:ext cx="1841492" cy="369332"/>
          </a:xfrm>
          <a:prstGeom prst="rect">
            <a:avLst/>
          </a:prstGeom>
          <a:noFill/>
        </p:spPr>
        <p:txBody>
          <a:bodyPr wrap="square" rtlCol="0">
            <a:spAutoFit/>
          </a:bodyPr>
          <a:lstStyle/>
          <a:p>
            <a:r>
              <a:rPr lang="it-IT" dirty="0"/>
              <a:t>Loic Versichel</a:t>
            </a:r>
            <a:endParaRPr lang="fr-BE" dirty="0"/>
          </a:p>
        </p:txBody>
      </p:sp>
      <p:sp>
        <p:nvSpPr>
          <p:cNvPr id="23" name="ZoneTexte 22"/>
          <p:cNvSpPr txBox="1"/>
          <p:nvPr/>
        </p:nvSpPr>
        <p:spPr>
          <a:xfrm>
            <a:off x="9886879" y="1250620"/>
            <a:ext cx="1841492" cy="369332"/>
          </a:xfrm>
          <a:prstGeom prst="rect">
            <a:avLst/>
          </a:prstGeom>
          <a:noFill/>
        </p:spPr>
        <p:txBody>
          <a:bodyPr wrap="square" rtlCol="0">
            <a:spAutoFit/>
          </a:bodyPr>
          <a:lstStyle/>
          <a:p>
            <a:r>
              <a:rPr lang="it-IT" dirty="0"/>
              <a:t>Esthefany Tocas</a:t>
            </a:r>
            <a:endParaRPr lang="fr-BE" dirty="0"/>
          </a:p>
        </p:txBody>
      </p:sp>
      <p:sp>
        <p:nvSpPr>
          <p:cNvPr id="24" name="ZoneTexte 23"/>
          <p:cNvSpPr txBox="1"/>
          <p:nvPr/>
        </p:nvSpPr>
        <p:spPr>
          <a:xfrm>
            <a:off x="450439" y="5175334"/>
            <a:ext cx="9767938" cy="369332"/>
          </a:xfrm>
          <a:prstGeom prst="rect">
            <a:avLst/>
          </a:prstGeom>
          <a:noFill/>
        </p:spPr>
        <p:txBody>
          <a:bodyPr wrap="square" rtlCol="0">
            <a:spAutoFit/>
          </a:bodyPr>
          <a:lstStyle/>
          <a:p>
            <a:r>
              <a:rPr lang="it-IT" dirty="0"/>
              <a:t>Lorenzo Solari – External Financial Advisor (former CFO @ Real Impact Analytics, raised 12M in 2016) </a:t>
            </a:r>
            <a:endParaRPr lang="fr-BE" dirty="0"/>
          </a:p>
        </p:txBody>
      </p:sp>
      <p:sp>
        <p:nvSpPr>
          <p:cNvPr id="25" name="ZoneTexte 24"/>
          <p:cNvSpPr txBox="1"/>
          <p:nvPr/>
        </p:nvSpPr>
        <p:spPr>
          <a:xfrm>
            <a:off x="417990" y="5604003"/>
            <a:ext cx="3674902" cy="369332"/>
          </a:xfrm>
          <a:prstGeom prst="rect">
            <a:avLst/>
          </a:prstGeom>
          <a:noFill/>
        </p:spPr>
        <p:txBody>
          <a:bodyPr wrap="square" rtlCol="0">
            <a:spAutoFit/>
          </a:bodyPr>
          <a:lstStyle/>
          <a:p>
            <a:r>
              <a:rPr lang="it-IT" dirty="0"/>
              <a:t>Oceane Fegé – Intern Journalist</a:t>
            </a:r>
            <a:endParaRPr lang="fr-BE" dirty="0"/>
          </a:p>
        </p:txBody>
      </p:sp>
      <p:sp>
        <p:nvSpPr>
          <p:cNvPr id="26" name="ZoneTexte 25"/>
          <p:cNvSpPr txBox="1"/>
          <p:nvPr/>
        </p:nvSpPr>
        <p:spPr>
          <a:xfrm>
            <a:off x="417990" y="5990989"/>
            <a:ext cx="9726312" cy="369332"/>
          </a:xfrm>
          <a:prstGeom prst="rect">
            <a:avLst/>
          </a:prstGeom>
          <a:noFill/>
        </p:spPr>
        <p:txBody>
          <a:bodyPr wrap="square" rtlCol="0">
            <a:spAutoFit/>
          </a:bodyPr>
          <a:lstStyle/>
          <a:p>
            <a:r>
              <a:rPr lang="it-IT" dirty="0"/>
              <a:t>Salvatore Curaba – Lead Investor, CEO at EASI Belgium’s best employer 2015, 2016 et 2017  </a:t>
            </a:r>
            <a:endParaRPr lang="fr-BE" dirty="0"/>
          </a:p>
        </p:txBody>
      </p:sp>
      <p:sp>
        <p:nvSpPr>
          <p:cNvPr id="11" name="Footer Placeholder 10"/>
          <p:cNvSpPr>
            <a:spLocks noGrp="1"/>
          </p:cNvSpPr>
          <p:nvPr>
            <p:ph type="ftr" sz="quarter" idx="11"/>
          </p:nvPr>
        </p:nvSpPr>
        <p:spPr/>
        <p:txBody>
          <a:bodyPr/>
          <a:lstStyle/>
          <a:p>
            <a:r>
              <a:rPr lang="fr-BE" smtClean="0"/>
              <a:t>BelgiBeer's Pitch Desk - April 2017</a:t>
            </a:r>
            <a:endParaRPr lang="fr-BE"/>
          </a:p>
        </p:txBody>
      </p:sp>
      <p:sp>
        <p:nvSpPr>
          <p:cNvPr id="27" name="Slide Number Placeholder 26"/>
          <p:cNvSpPr>
            <a:spLocks noGrp="1"/>
          </p:cNvSpPr>
          <p:nvPr>
            <p:ph type="sldNum" sz="quarter" idx="12"/>
          </p:nvPr>
        </p:nvSpPr>
        <p:spPr/>
        <p:txBody>
          <a:bodyPr/>
          <a:lstStyle/>
          <a:p>
            <a:fld id="{DCDE1111-731A-4C99-BF0E-F45E826A5C5C}" type="slidenum">
              <a:rPr lang="fr-BE" smtClean="0"/>
              <a:t>15</a:t>
            </a:fld>
            <a:endParaRPr lang="fr-BE"/>
          </a:p>
        </p:txBody>
      </p:sp>
    </p:spTree>
    <p:extLst>
      <p:ext uri="{BB962C8B-B14F-4D97-AF65-F5344CB8AC3E}">
        <p14:creationId xmlns:p14="http://schemas.microsoft.com/office/powerpoint/2010/main" val="19422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70985" y="493019"/>
            <a:ext cx="9863185" cy="584775"/>
          </a:xfrm>
          <a:prstGeom prst="rect">
            <a:avLst/>
          </a:prstGeom>
          <a:noFill/>
        </p:spPr>
        <p:txBody>
          <a:bodyPr wrap="square" rtlCol="0">
            <a:spAutoFit/>
          </a:bodyPr>
          <a:lstStyle/>
          <a:p>
            <a:r>
              <a:rPr lang="it-IT" sz="3200" dirty="0"/>
              <a:t>Belgibeer and the press </a:t>
            </a:r>
            <a:endParaRPr lang="fr-BE" sz="3200"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36" y="1198173"/>
            <a:ext cx="7294158" cy="337382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316" y="2547200"/>
            <a:ext cx="3893331" cy="37946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603" y="1077794"/>
            <a:ext cx="4676261" cy="4486316"/>
          </a:xfrm>
          <a:prstGeom prst="rect">
            <a:avLst/>
          </a:prstGeom>
        </p:spPr>
      </p:pic>
      <p:pic>
        <p:nvPicPr>
          <p:cNvPr id="27" name="Imag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636" y="3858340"/>
            <a:ext cx="3137567" cy="2832745"/>
          </a:xfrm>
          <a:prstGeom prst="rect">
            <a:avLst/>
          </a:prstGeom>
        </p:spPr>
      </p:pic>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8" name="Slide Number Placeholder 7"/>
          <p:cNvSpPr>
            <a:spLocks noGrp="1"/>
          </p:cNvSpPr>
          <p:nvPr>
            <p:ph type="sldNum" sz="quarter" idx="12"/>
          </p:nvPr>
        </p:nvSpPr>
        <p:spPr/>
        <p:txBody>
          <a:bodyPr/>
          <a:lstStyle/>
          <a:p>
            <a:fld id="{DCDE1111-731A-4C99-BF0E-F45E826A5C5C}" type="slidenum">
              <a:rPr lang="fr-BE" smtClean="0"/>
              <a:t>16</a:t>
            </a:fld>
            <a:endParaRPr lang="fr-BE"/>
          </a:p>
        </p:txBody>
      </p:sp>
    </p:spTree>
    <p:extLst>
      <p:ext uri="{BB962C8B-B14F-4D97-AF65-F5344CB8AC3E}">
        <p14:creationId xmlns:p14="http://schemas.microsoft.com/office/powerpoint/2010/main" val="410139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381" y="222489"/>
            <a:ext cx="6530121" cy="584775"/>
          </a:xfrm>
          <a:prstGeom prst="rect">
            <a:avLst/>
          </a:prstGeom>
          <a:noFill/>
        </p:spPr>
        <p:txBody>
          <a:bodyPr wrap="none" rtlCol="0">
            <a:spAutoFit/>
          </a:bodyPr>
          <a:lstStyle/>
          <a:p>
            <a:r>
              <a:rPr lang="fr-BE" sz="3200" dirty="0" err="1"/>
              <a:t>Historical</a:t>
            </a:r>
            <a:r>
              <a:rPr lang="fr-BE" sz="3200" dirty="0"/>
              <a:t> </a:t>
            </a:r>
            <a:r>
              <a:rPr lang="fr-BE" sz="3200" dirty="0" err="1"/>
              <a:t>Financials</a:t>
            </a:r>
            <a:r>
              <a:rPr lang="fr-BE" sz="3200" dirty="0"/>
              <a:t> and Business Plan</a:t>
            </a:r>
          </a:p>
        </p:txBody>
      </p:sp>
      <p:pic>
        <p:nvPicPr>
          <p:cNvPr id="3" name="Picture 2"/>
          <p:cNvPicPr>
            <a:picLocks noChangeAspect="1"/>
          </p:cNvPicPr>
          <p:nvPr/>
        </p:nvPicPr>
        <p:blipFill>
          <a:blip r:embed="rId2"/>
          <a:stretch>
            <a:fillRect/>
          </a:stretch>
        </p:blipFill>
        <p:spPr>
          <a:xfrm>
            <a:off x="345056" y="832260"/>
            <a:ext cx="5981068" cy="4668187"/>
          </a:xfrm>
          <a:prstGeom prst="rect">
            <a:avLst/>
          </a:prstGeom>
        </p:spPr>
      </p:pic>
      <p:sp>
        <p:nvSpPr>
          <p:cNvPr id="5" name="TextBox 4"/>
          <p:cNvSpPr txBox="1"/>
          <p:nvPr/>
        </p:nvSpPr>
        <p:spPr>
          <a:xfrm>
            <a:off x="6657974" y="832260"/>
            <a:ext cx="5229226" cy="5909310"/>
          </a:xfrm>
          <a:prstGeom prst="rect">
            <a:avLst/>
          </a:prstGeom>
          <a:noFill/>
        </p:spPr>
        <p:txBody>
          <a:bodyPr wrap="square" rtlCol="0">
            <a:spAutoFit/>
          </a:bodyPr>
          <a:lstStyle/>
          <a:p>
            <a:pPr marL="285750" indent="-285750">
              <a:buFont typeface="Arial" panose="020B0604020202020204" pitchFamily="34" charset="0"/>
              <a:buChar char="•"/>
            </a:pPr>
            <a:r>
              <a:rPr lang="fr-BE" dirty="0"/>
              <a:t>Strong revenue </a:t>
            </a:r>
            <a:r>
              <a:rPr lang="fr-BE" dirty="0" err="1"/>
              <a:t>growth</a:t>
            </a:r>
            <a:r>
              <a:rPr lang="fr-BE" dirty="0"/>
              <a:t> </a:t>
            </a:r>
            <a:r>
              <a:rPr lang="fr-BE" dirty="0" err="1"/>
              <a:t>expected</a:t>
            </a:r>
            <a:r>
              <a:rPr lang="fr-BE" dirty="0"/>
              <a:t> from </a:t>
            </a:r>
            <a:r>
              <a:rPr lang="fr-BE" dirty="0" err="1"/>
              <a:t>recurring</a:t>
            </a:r>
            <a:r>
              <a:rPr lang="fr-BE" dirty="0"/>
              <a:t> </a:t>
            </a:r>
            <a:r>
              <a:rPr lang="fr-BE" dirty="0" err="1"/>
              <a:t>subscriptions</a:t>
            </a:r>
            <a:r>
              <a:rPr lang="fr-BE" dirty="0"/>
              <a:t>, </a:t>
            </a:r>
            <a:r>
              <a:rPr lang="fr-BE" dirty="0" err="1"/>
              <a:t>which</a:t>
            </a:r>
            <a:r>
              <a:rPr lang="fr-BE" dirty="0"/>
              <a:t> are </a:t>
            </a:r>
            <a:r>
              <a:rPr lang="fr-BE" dirty="0" err="1"/>
              <a:t>expected</a:t>
            </a:r>
            <a:r>
              <a:rPr lang="fr-BE" dirty="0"/>
              <a:t> to </a:t>
            </a:r>
            <a:r>
              <a:rPr lang="fr-BE" dirty="0" err="1"/>
              <a:t>overtake</a:t>
            </a:r>
            <a:r>
              <a:rPr lang="fr-BE" dirty="0"/>
              <a:t> one-off </a:t>
            </a:r>
            <a:r>
              <a:rPr lang="fr-BE" dirty="0" err="1"/>
              <a:t>subscriptions</a:t>
            </a:r>
            <a:r>
              <a:rPr lang="fr-BE" dirty="0"/>
              <a:t> in 2018, and </a:t>
            </a:r>
            <a:r>
              <a:rPr lang="fr-BE" dirty="0" err="1"/>
              <a:t>become</a:t>
            </a:r>
            <a:r>
              <a:rPr lang="fr-BE" dirty="0"/>
              <a:t> the </a:t>
            </a:r>
            <a:r>
              <a:rPr lang="fr-BE" dirty="0" err="1"/>
              <a:t>biggest</a:t>
            </a:r>
            <a:r>
              <a:rPr lang="fr-BE" dirty="0"/>
              <a:t> </a:t>
            </a:r>
            <a:r>
              <a:rPr lang="fr-BE" dirty="0" err="1"/>
              <a:t>contributor</a:t>
            </a:r>
            <a:r>
              <a:rPr lang="fr-BE" dirty="0"/>
              <a:t> to revenue by far in 2019.</a:t>
            </a:r>
          </a:p>
          <a:p>
            <a:pPr marL="285750" indent="-285750">
              <a:buFont typeface="Arial" panose="020B0604020202020204" pitchFamily="34" charset="0"/>
              <a:buChar char="•"/>
            </a:pPr>
            <a:r>
              <a:rPr lang="fr-BE" dirty="0" err="1"/>
              <a:t>Disappointing</a:t>
            </a:r>
            <a:r>
              <a:rPr lang="fr-BE" dirty="0"/>
              <a:t> revenue </a:t>
            </a:r>
            <a:r>
              <a:rPr lang="fr-BE" dirty="0" err="1"/>
              <a:t>decrease</a:t>
            </a:r>
            <a:r>
              <a:rPr lang="fr-BE" dirty="0"/>
              <a:t> in 2016 </a:t>
            </a:r>
            <a:r>
              <a:rPr lang="fr-BE" dirty="0" err="1"/>
              <a:t>was</a:t>
            </a:r>
            <a:r>
              <a:rPr lang="fr-BE" dirty="0"/>
              <a:t> due to new </a:t>
            </a:r>
            <a:r>
              <a:rPr lang="fr-BE" dirty="0" err="1"/>
              <a:t>website</a:t>
            </a:r>
            <a:r>
              <a:rPr lang="fr-BE" dirty="0"/>
              <a:t> (</a:t>
            </a:r>
            <a:r>
              <a:rPr lang="fr-BE" dirty="0" err="1"/>
              <a:t>now</a:t>
            </a:r>
            <a:r>
              <a:rPr lang="fr-BE" dirty="0"/>
              <a:t> </a:t>
            </a:r>
            <a:r>
              <a:rPr lang="fr-BE" dirty="0" err="1"/>
              <a:t>changed</a:t>
            </a:r>
            <a:r>
              <a:rPr lang="fr-BE" dirty="0"/>
              <a:t> – </a:t>
            </a:r>
            <a:r>
              <a:rPr lang="fr-BE" dirty="0" err="1"/>
              <a:t>see</a:t>
            </a:r>
            <a:r>
              <a:rPr lang="fr-BE" dirty="0"/>
              <a:t> </a:t>
            </a:r>
            <a:r>
              <a:rPr lang="fr-BE" dirty="0" err="1"/>
              <a:t>other</a:t>
            </a:r>
            <a:r>
              <a:rPr lang="fr-BE" dirty="0"/>
              <a:t> slides) </a:t>
            </a:r>
            <a:r>
              <a:rPr lang="fr-BE" dirty="0" err="1"/>
              <a:t>which</a:t>
            </a:r>
            <a:r>
              <a:rPr lang="fr-BE" dirty="0"/>
              <a:t> </a:t>
            </a:r>
            <a:r>
              <a:rPr lang="fr-BE" dirty="0" err="1"/>
              <a:t>had</a:t>
            </a:r>
            <a:r>
              <a:rPr lang="fr-BE" dirty="0"/>
              <a:t> </a:t>
            </a:r>
            <a:r>
              <a:rPr lang="fr-BE" dirty="0" err="1"/>
              <a:t>very</a:t>
            </a:r>
            <a:r>
              <a:rPr lang="fr-BE" dirty="0"/>
              <a:t> </a:t>
            </a:r>
            <a:r>
              <a:rPr lang="fr-BE" dirty="0" err="1"/>
              <a:t>poor</a:t>
            </a:r>
            <a:r>
              <a:rPr lang="fr-BE" dirty="0"/>
              <a:t> SEO and conversion scores</a:t>
            </a:r>
          </a:p>
          <a:p>
            <a:pPr marL="285750" indent="-285750">
              <a:buFont typeface="Arial" panose="020B0604020202020204" pitchFamily="34" charset="0"/>
              <a:buChar char="•"/>
            </a:pPr>
            <a:r>
              <a:rPr lang="fr-BE" dirty="0"/>
              <a:t>Gross profit </a:t>
            </a:r>
            <a:r>
              <a:rPr lang="fr-BE" dirty="0" err="1"/>
              <a:t>expected</a:t>
            </a:r>
            <a:r>
              <a:rPr lang="fr-BE" dirty="0"/>
              <a:t> to </a:t>
            </a:r>
            <a:r>
              <a:rPr lang="fr-BE" dirty="0" err="1"/>
              <a:t>gradually</a:t>
            </a:r>
            <a:r>
              <a:rPr lang="fr-BE" dirty="0"/>
              <a:t> </a:t>
            </a:r>
            <a:r>
              <a:rPr lang="fr-BE" dirty="0" err="1"/>
              <a:t>increase</a:t>
            </a:r>
            <a:r>
              <a:rPr lang="fr-BE" dirty="0"/>
              <a:t> back to </a:t>
            </a:r>
            <a:r>
              <a:rPr lang="fr-BE" dirty="0" err="1"/>
              <a:t>historical</a:t>
            </a:r>
            <a:r>
              <a:rPr lang="fr-BE" dirty="0"/>
              <a:t> </a:t>
            </a:r>
            <a:r>
              <a:rPr lang="fr-BE" dirty="0" err="1"/>
              <a:t>levels</a:t>
            </a:r>
            <a:r>
              <a:rPr lang="fr-BE" dirty="0"/>
              <a:t>, and </a:t>
            </a:r>
            <a:r>
              <a:rPr lang="fr-BE" dirty="0" err="1"/>
              <a:t>even</a:t>
            </a:r>
            <a:r>
              <a:rPr lang="fr-BE" dirty="0"/>
              <a:t> </a:t>
            </a:r>
            <a:r>
              <a:rPr lang="fr-BE" dirty="0" err="1"/>
              <a:t>slightly</a:t>
            </a:r>
            <a:r>
              <a:rPr lang="fr-BE" dirty="0"/>
              <a:t> </a:t>
            </a:r>
            <a:r>
              <a:rPr lang="fr-BE" dirty="0" err="1"/>
              <a:t>higher</a:t>
            </a:r>
            <a:r>
              <a:rPr lang="fr-BE" dirty="0"/>
              <a:t> as </a:t>
            </a:r>
            <a:r>
              <a:rPr lang="fr-BE" dirty="0" err="1"/>
              <a:t>negotiation</a:t>
            </a:r>
            <a:r>
              <a:rPr lang="fr-BE" dirty="0"/>
              <a:t> power </a:t>
            </a:r>
            <a:r>
              <a:rPr lang="fr-BE" dirty="0" err="1"/>
              <a:t>increases</a:t>
            </a:r>
            <a:r>
              <a:rPr lang="fr-BE" dirty="0"/>
              <a:t> </a:t>
            </a:r>
            <a:r>
              <a:rPr lang="fr-BE" dirty="0" err="1"/>
              <a:t>with</a:t>
            </a:r>
            <a:r>
              <a:rPr lang="fr-BE" dirty="0"/>
              <a:t> volumes</a:t>
            </a:r>
          </a:p>
          <a:p>
            <a:pPr marL="742950" lvl="1" indent="-285750">
              <a:buFont typeface="Arial" panose="020B0604020202020204" pitchFamily="34" charset="0"/>
              <a:buChar char="•"/>
            </a:pPr>
            <a:r>
              <a:rPr lang="fr-BE" dirty="0"/>
              <a:t>2016 Gross </a:t>
            </a:r>
            <a:r>
              <a:rPr lang="fr-BE" dirty="0" err="1"/>
              <a:t>Margin</a:t>
            </a:r>
            <a:r>
              <a:rPr lang="fr-BE" dirty="0"/>
              <a:t> </a:t>
            </a:r>
            <a:r>
              <a:rPr lang="fr-BE" dirty="0" err="1"/>
              <a:t>was</a:t>
            </a:r>
            <a:r>
              <a:rPr lang="fr-BE" dirty="0"/>
              <a:t> </a:t>
            </a:r>
            <a:r>
              <a:rPr lang="fr-BE" dirty="0" err="1"/>
              <a:t>low</a:t>
            </a:r>
            <a:r>
              <a:rPr lang="fr-BE" dirty="0"/>
              <a:t> </a:t>
            </a:r>
            <a:r>
              <a:rPr lang="fr-BE" dirty="0" err="1"/>
              <a:t>purely</a:t>
            </a:r>
            <a:r>
              <a:rPr lang="fr-BE" dirty="0"/>
              <a:t> as an </a:t>
            </a:r>
            <a:r>
              <a:rPr lang="fr-BE" dirty="0" err="1"/>
              <a:t>effect</a:t>
            </a:r>
            <a:r>
              <a:rPr lang="fr-BE" dirty="0"/>
              <a:t> of revenue </a:t>
            </a:r>
            <a:r>
              <a:rPr lang="fr-BE" dirty="0" err="1"/>
              <a:t>decrease</a:t>
            </a:r>
            <a:r>
              <a:rPr lang="fr-BE" dirty="0"/>
              <a:t> </a:t>
            </a:r>
          </a:p>
          <a:p>
            <a:pPr marL="285750" indent="-285750">
              <a:buFont typeface="Arial" panose="020B0604020202020204" pitchFamily="34" charset="0"/>
              <a:buChar char="•"/>
            </a:pPr>
            <a:r>
              <a:rPr lang="fr-BE" dirty="0" err="1"/>
              <a:t>Significant</a:t>
            </a:r>
            <a:r>
              <a:rPr lang="fr-BE" dirty="0"/>
              <a:t> operating </a:t>
            </a:r>
            <a:r>
              <a:rPr lang="fr-BE" dirty="0" err="1"/>
              <a:t>loss</a:t>
            </a:r>
            <a:r>
              <a:rPr lang="fr-BE" dirty="0"/>
              <a:t> in 2017 due to </a:t>
            </a:r>
          </a:p>
          <a:p>
            <a:pPr marL="742950" lvl="1" indent="-285750">
              <a:buFont typeface="Arial" panose="020B0604020202020204" pitchFamily="34" charset="0"/>
              <a:buChar char="•"/>
            </a:pPr>
            <a:r>
              <a:rPr lang="fr-BE" dirty="0"/>
              <a:t>High </a:t>
            </a:r>
            <a:r>
              <a:rPr lang="fr-BE" dirty="0" err="1"/>
              <a:t>investments</a:t>
            </a:r>
            <a:r>
              <a:rPr lang="fr-BE" dirty="0"/>
              <a:t> in sales &amp; marketing to support </a:t>
            </a:r>
            <a:r>
              <a:rPr lang="fr-BE" dirty="0" err="1"/>
              <a:t>growth</a:t>
            </a:r>
            <a:r>
              <a:rPr lang="fr-BE" dirty="0"/>
              <a:t> (CAC </a:t>
            </a:r>
            <a:r>
              <a:rPr lang="fr-BE" dirty="0" err="1"/>
              <a:t>expected</a:t>
            </a:r>
            <a:r>
              <a:rPr lang="fr-BE" dirty="0"/>
              <a:t> to </a:t>
            </a:r>
            <a:r>
              <a:rPr lang="fr-BE" dirty="0" err="1"/>
              <a:t>reach</a:t>
            </a:r>
            <a:r>
              <a:rPr lang="fr-BE" dirty="0"/>
              <a:t> 80-100€ post </a:t>
            </a:r>
            <a:r>
              <a:rPr lang="fr-BE" dirty="0" err="1"/>
              <a:t>fundraising</a:t>
            </a:r>
            <a:r>
              <a:rPr lang="fr-BE" dirty="0"/>
              <a:t>, </a:t>
            </a:r>
            <a:r>
              <a:rPr lang="fr-BE" dirty="0" err="1"/>
              <a:t>from</a:t>
            </a:r>
            <a:r>
              <a:rPr lang="fr-BE" dirty="0"/>
              <a:t> </a:t>
            </a:r>
            <a:r>
              <a:rPr lang="fr-BE" dirty="0" err="1"/>
              <a:t>approx</a:t>
            </a:r>
            <a:r>
              <a:rPr lang="fr-BE" dirty="0"/>
              <a:t>. 50€ </a:t>
            </a:r>
            <a:r>
              <a:rPr lang="fr-BE" dirty="0" err="1"/>
              <a:t>now</a:t>
            </a:r>
            <a:r>
              <a:rPr lang="fr-BE" dirty="0"/>
              <a:t>)</a:t>
            </a:r>
          </a:p>
          <a:p>
            <a:pPr marL="742950" lvl="1" indent="-285750">
              <a:buFont typeface="Arial" panose="020B0604020202020204" pitchFamily="34" charset="0"/>
              <a:buChar char="•"/>
            </a:pPr>
            <a:r>
              <a:rPr lang="fr-BE" dirty="0" err="1"/>
              <a:t>Initially</a:t>
            </a:r>
            <a:r>
              <a:rPr lang="fr-BE" dirty="0"/>
              <a:t> </a:t>
            </a:r>
            <a:r>
              <a:rPr lang="fr-BE" dirty="0" err="1"/>
              <a:t>low</a:t>
            </a:r>
            <a:r>
              <a:rPr lang="fr-BE" dirty="0"/>
              <a:t> </a:t>
            </a:r>
            <a:r>
              <a:rPr lang="fr-BE" dirty="0" err="1"/>
              <a:t>gross</a:t>
            </a:r>
            <a:r>
              <a:rPr lang="fr-BE" dirty="0"/>
              <a:t> </a:t>
            </a:r>
            <a:r>
              <a:rPr lang="fr-BE" dirty="0" err="1"/>
              <a:t>margin</a:t>
            </a:r>
            <a:r>
              <a:rPr lang="fr-BE" dirty="0"/>
              <a:t> </a:t>
            </a:r>
            <a:r>
              <a:rPr lang="fr-BE" dirty="0" err="1"/>
              <a:t>from</a:t>
            </a:r>
            <a:r>
              <a:rPr lang="fr-BE" dirty="0"/>
              <a:t> magazine and </a:t>
            </a:r>
            <a:r>
              <a:rPr lang="fr-BE" dirty="0" err="1"/>
              <a:t>other</a:t>
            </a:r>
            <a:r>
              <a:rPr lang="fr-BE" dirty="0"/>
              <a:t> initiatives</a:t>
            </a:r>
          </a:p>
          <a:p>
            <a:pPr marL="285750" indent="-285750">
              <a:buFont typeface="Arial" panose="020B0604020202020204" pitchFamily="34" charset="0"/>
              <a:buChar char="•"/>
            </a:pPr>
            <a:r>
              <a:rPr lang="fr-BE" dirty="0"/>
              <a:t>Positive cash flow </a:t>
            </a:r>
            <a:r>
              <a:rPr lang="fr-BE" dirty="0" err="1"/>
              <a:t>expected</a:t>
            </a:r>
            <a:r>
              <a:rPr lang="fr-BE" dirty="0"/>
              <a:t> </a:t>
            </a:r>
            <a:r>
              <a:rPr lang="fr-BE" dirty="0" err="1"/>
              <a:t>from</a:t>
            </a:r>
            <a:r>
              <a:rPr lang="fr-BE" dirty="0"/>
              <a:t> 2018 as revenue </a:t>
            </a:r>
            <a:r>
              <a:rPr lang="fr-BE" dirty="0" err="1"/>
              <a:t>increases</a:t>
            </a:r>
            <a:r>
              <a:rPr lang="fr-BE" dirty="0"/>
              <a:t> and </a:t>
            </a:r>
            <a:r>
              <a:rPr lang="fr-BE" dirty="0" err="1"/>
              <a:t>growth</a:t>
            </a:r>
            <a:r>
              <a:rPr lang="fr-BE" dirty="0"/>
              <a:t> </a:t>
            </a:r>
            <a:r>
              <a:rPr lang="fr-BE" dirty="0" err="1"/>
              <a:t>margin</a:t>
            </a:r>
            <a:r>
              <a:rPr lang="fr-BE" dirty="0"/>
              <a:t> </a:t>
            </a:r>
            <a:r>
              <a:rPr lang="fr-BE" dirty="0" err="1"/>
              <a:t>climbs</a:t>
            </a:r>
            <a:r>
              <a:rPr lang="fr-BE" dirty="0"/>
              <a:t> back to normal </a:t>
            </a:r>
            <a:r>
              <a:rPr lang="fr-BE" dirty="0" err="1"/>
              <a:t>levels</a:t>
            </a:r>
            <a:endParaRPr lang="fr-BE" dirty="0"/>
          </a:p>
        </p:txBody>
      </p:sp>
      <p:pic>
        <p:nvPicPr>
          <p:cNvPr id="7" name="Picture 6"/>
          <p:cNvPicPr>
            <a:picLocks noChangeAspect="1"/>
          </p:cNvPicPr>
          <p:nvPr/>
        </p:nvPicPr>
        <p:blipFill>
          <a:blip r:embed="rId3"/>
          <a:stretch>
            <a:fillRect/>
          </a:stretch>
        </p:blipFill>
        <p:spPr>
          <a:xfrm>
            <a:off x="345056" y="5538547"/>
            <a:ext cx="5981068" cy="1191392"/>
          </a:xfrm>
          <a:prstGeom prst="rect">
            <a:avLst/>
          </a:prstGeom>
        </p:spPr>
      </p:pic>
      <p:sp>
        <p:nvSpPr>
          <p:cNvPr id="8" name="Rectangle: Rounded Corners 7"/>
          <p:cNvSpPr/>
          <p:nvPr/>
        </p:nvSpPr>
        <p:spPr>
          <a:xfrm>
            <a:off x="4486275" y="1809751"/>
            <a:ext cx="1839849" cy="19050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val 8"/>
          <p:cNvSpPr/>
          <p:nvPr/>
        </p:nvSpPr>
        <p:spPr>
          <a:xfrm>
            <a:off x="6686550" y="927510"/>
            <a:ext cx="190500" cy="20002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dirty="0"/>
          </a:p>
        </p:txBody>
      </p:sp>
      <p:cxnSp>
        <p:nvCxnSpPr>
          <p:cNvPr id="11" name="Connector: Elbow 10"/>
          <p:cNvCxnSpPr>
            <a:stCxn id="8" idx="3"/>
            <a:endCxn id="9" idx="2"/>
          </p:cNvCxnSpPr>
          <p:nvPr/>
        </p:nvCxnSpPr>
        <p:spPr>
          <a:xfrm flipV="1">
            <a:off x="6326124" y="1027523"/>
            <a:ext cx="360426" cy="87747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686550" y="2000251"/>
            <a:ext cx="190500" cy="20002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dirty="0"/>
          </a:p>
        </p:txBody>
      </p:sp>
      <p:sp>
        <p:nvSpPr>
          <p:cNvPr id="13" name="Rectangle: Rounded Corners 12"/>
          <p:cNvSpPr/>
          <p:nvPr/>
        </p:nvSpPr>
        <p:spPr>
          <a:xfrm>
            <a:off x="3789427" y="1990725"/>
            <a:ext cx="649224" cy="20002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5" name="Connector: Elbow 14"/>
          <p:cNvCxnSpPr>
            <a:cxnSpLocks/>
            <a:stCxn id="13" idx="2"/>
            <a:endCxn id="12" idx="3"/>
          </p:cNvCxnSpPr>
          <p:nvPr/>
        </p:nvCxnSpPr>
        <p:spPr>
          <a:xfrm rot="5400000" flipH="1" flipV="1">
            <a:off x="5404359" y="880662"/>
            <a:ext cx="19767" cy="2600409"/>
          </a:xfrm>
          <a:prstGeom prst="bentConnector3">
            <a:avLst>
              <a:gd name="adj1" fmla="val -433682"/>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714447" y="2800351"/>
            <a:ext cx="190500" cy="20002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dirty="0"/>
          </a:p>
        </p:txBody>
      </p:sp>
      <p:sp>
        <p:nvSpPr>
          <p:cNvPr id="21" name="Rectangle: Rounded Corners 20"/>
          <p:cNvSpPr/>
          <p:nvPr/>
        </p:nvSpPr>
        <p:spPr>
          <a:xfrm>
            <a:off x="3048000" y="3166353"/>
            <a:ext cx="3278124" cy="1828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3" name="Connector: Elbow 22"/>
          <p:cNvCxnSpPr>
            <a:stCxn id="21" idx="3"/>
            <a:endCxn id="20" idx="4"/>
          </p:cNvCxnSpPr>
          <p:nvPr/>
        </p:nvCxnSpPr>
        <p:spPr>
          <a:xfrm flipV="1">
            <a:off x="6326124" y="3000376"/>
            <a:ext cx="483573" cy="2574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Footer Placeholder 9"/>
          <p:cNvSpPr>
            <a:spLocks noGrp="1"/>
          </p:cNvSpPr>
          <p:nvPr>
            <p:ph type="ftr" sz="quarter" idx="11"/>
          </p:nvPr>
        </p:nvSpPr>
        <p:spPr/>
        <p:txBody>
          <a:bodyPr/>
          <a:lstStyle/>
          <a:p>
            <a:r>
              <a:rPr lang="fr-BE" smtClean="0"/>
              <a:t>BelgiBeer's Pitch Desk - April 2017</a:t>
            </a:r>
            <a:endParaRPr lang="fr-BE"/>
          </a:p>
        </p:txBody>
      </p:sp>
      <p:sp>
        <p:nvSpPr>
          <p:cNvPr id="14" name="Slide Number Placeholder 13"/>
          <p:cNvSpPr>
            <a:spLocks noGrp="1"/>
          </p:cNvSpPr>
          <p:nvPr>
            <p:ph type="sldNum" sz="quarter" idx="12"/>
          </p:nvPr>
        </p:nvSpPr>
        <p:spPr/>
        <p:txBody>
          <a:bodyPr/>
          <a:lstStyle/>
          <a:p>
            <a:fld id="{DCDE1111-731A-4C99-BF0E-F45E826A5C5C}" type="slidenum">
              <a:rPr lang="fr-BE" smtClean="0"/>
              <a:t>17</a:t>
            </a:fld>
            <a:endParaRPr lang="fr-BE"/>
          </a:p>
        </p:txBody>
      </p:sp>
    </p:spTree>
    <p:extLst>
      <p:ext uri="{BB962C8B-B14F-4D97-AF65-F5344CB8AC3E}">
        <p14:creationId xmlns:p14="http://schemas.microsoft.com/office/powerpoint/2010/main" val="3909977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947" y="251518"/>
            <a:ext cx="2717110" cy="584775"/>
          </a:xfrm>
          <a:prstGeom prst="rect">
            <a:avLst/>
          </a:prstGeom>
          <a:noFill/>
        </p:spPr>
        <p:txBody>
          <a:bodyPr wrap="square" rtlCol="0">
            <a:spAutoFit/>
          </a:bodyPr>
          <a:lstStyle/>
          <a:p>
            <a:r>
              <a:rPr lang="fr-BE" sz="3200" dirty="0"/>
              <a:t>Use of Funds</a:t>
            </a:r>
          </a:p>
        </p:txBody>
      </p:sp>
      <p:sp>
        <p:nvSpPr>
          <p:cNvPr id="6" name="TextBox 5"/>
          <p:cNvSpPr txBox="1"/>
          <p:nvPr/>
        </p:nvSpPr>
        <p:spPr>
          <a:xfrm>
            <a:off x="5717530" y="2464832"/>
            <a:ext cx="946093" cy="461665"/>
          </a:xfrm>
          <a:prstGeom prst="rect">
            <a:avLst/>
          </a:prstGeom>
          <a:noFill/>
        </p:spPr>
        <p:txBody>
          <a:bodyPr wrap="none" rtlCol="0">
            <a:spAutoFit/>
          </a:bodyPr>
          <a:lstStyle/>
          <a:p>
            <a:r>
              <a:rPr lang="fr-BE" sz="2400" b="1" dirty="0"/>
              <a:t>600k€</a:t>
            </a:r>
          </a:p>
        </p:txBody>
      </p:sp>
      <p:sp>
        <p:nvSpPr>
          <p:cNvPr id="7" name="TextBox 6"/>
          <p:cNvSpPr txBox="1"/>
          <p:nvPr/>
        </p:nvSpPr>
        <p:spPr>
          <a:xfrm>
            <a:off x="5248107" y="2905125"/>
            <a:ext cx="1936610" cy="369332"/>
          </a:xfrm>
          <a:prstGeom prst="rect">
            <a:avLst/>
          </a:prstGeom>
          <a:noFill/>
        </p:spPr>
        <p:txBody>
          <a:bodyPr wrap="square" rtlCol="0">
            <a:spAutoFit/>
          </a:bodyPr>
          <a:lstStyle/>
          <a:p>
            <a:r>
              <a:rPr lang="fr-BE" dirty="0"/>
              <a:t>Use of </a:t>
            </a:r>
            <a:r>
              <a:rPr lang="fr-BE" dirty="0" err="1"/>
              <a:t>proceeds</a:t>
            </a:r>
            <a:r>
              <a:rPr lang="fr-BE" dirty="0"/>
              <a:t>:</a:t>
            </a:r>
          </a:p>
        </p:txBody>
      </p:sp>
      <p:sp>
        <p:nvSpPr>
          <p:cNvPr id="8" name="TextBox 7"/>
          <p:cNvSpPr txBox="1"/>
          <p:nvPr/>
        </p:nvSpPr>
        <p:spPr>
          <a:xfrm>
            <a:off x="1371600" y="3714750"/>
            <a:ext cx="4543425" cy="1754326"/>
          </a:xfrm>
          <a:prstGeom prst="rect">
            <a:avLst/>
          </a:prstGeom>
          <a:noFill/>
        </p:spPr>
        <p:txBody>
          <a:bodyPr wrap="square" rtlCol="0">
            <a:spAutoFit/>
          </a:bodyPr>
          <a:lstStyle/>
          <a:p>
            <a:r>
              <a:rPr lang="fr-BE" b="1" dirty="0" err="1"/>
              <a:t>Aggressive</a:t>
            </a:r>
            <a:r>
              <a:rPr lang="fr-BE" b="1" dirty="0"/>
              <a:t> marketing push</a:t>
            </a:r>
          </a:p>
          <a:p>
            <a:pPr marL="285750" indent="-285750">
              <a:buFont typeface="Arial" panose="020B0604020202020204" pitchFamily="34" charset="0"/>
              <a:buChar char="•"/>
            </a:pPr>
            <a:r>
              <a:rPr lang="fr-BE" dirty="0" err="1"/>
              <a:t>Increase</a:t>
            </a:r>
            <a:r>
              <a:rPr lang="fr-BE" dirty="0"/>
              <a:t> CAC </a:t>
            </a:r>
            <a:r>
              <a:rPr lang="fr-BE" dirty="0" err="1"/>
              <a:t>from</a:t>
            </a:r>
            <a:r>
              <a:rPr lang="fr-BE" dirty="0"/>
              <a:t> </a:t>
            </a:r>
            <a:r>
              <a:rPr lang="fr-BE" dirty="0" err="1"/>
              <a:t>approx</a:t>
            </a:r>
            <a:r>
              <a:rPr lang="fr-BE" dirty="0"/>
              <a:t>. 50€ to 80€ to support client acquisition of the new </a:t>
            </a:r>
            <a:r>
              <a:rPr lang="fr-BE" dirty="0" err="1"/>
              <a:t>recurring</a:t>
            </a:r>
            <a:r>
              <a:rPr lang="fr-BE" dirty="0"/>
              <a:t> </a:t>
            </a:r>
            <a:r>
              <a:rPr lang="fr-BE" dirty="0" err="1"/>
              <a:t>subscriptions</a:t>
            </a:r>
            <a:r>
              <a:rPr lang="fr-BE" dirty="0"/>
              <a:t>.</a:t>
            </a:r>
          </a:p>
          <a:p>
            <a:pPr marL="285750" indent="-285750">
              <a:buFont typeface="Arial" panose="020B0604020202020204" pitchFamily="34" charset="0"/>
              <a:buChar char="•"/>
            </a:pPr>
            <a:r>
              <a:rPr lang="fr-BE" dirty="0"/>
              <a:t>Expand to </a:t>
            </a:r>
            <a:r>
              <a:rPr lang="fr-BE" dirty="0" err="1"/>
              <a:t>under</a:t>
            </a:r>
            <a:r>
              <a:rPr lang="fr-BE" dirty="0"/>
              <a:t> </a:t>
            </a:r>
            <a:r>
              <a:rPr lang="fr-BE" dirty="0" err="1"/>
              <a:t>exploited</a:t>
            </a:r>
            <a:r>
              <a:rPr lang="fr-BE" dirty="0"/>
              <a:t> (but </a:t>
            </a:r>
            <a:r>
              <a:rPr lang="fr-BE" dirty="0" err="1"/>
              <a:t>already</a:t>
            </a:r>
            <a:r>
              <a:rPr lang="fr-BE" dirty="0"/>
              <a:t> active) </a:t>
            </a:r>
            <a:r>
              <a:rPr lang="fr-BE" dirty="0" err="1"/>
              <a:t>geographies</a:t>
            </a:r>
            <a:r>
              <a:rPr lang="fr-BE" dirty="0"/>
              <a:t> (UK, NL, DE)</a:t>
            </a:r>
          </a:p>
        </p:txBody>
      </p:sp>
      <p:sp>
        <p:nvSpPr>
          <p:cNvPr id="9" name="TextBox 8"/>
          <p:cNvSpPr txBox="1"/>
          <p:nvPr/>
        </p:nvSpPr>
        <p:spPr>
          <a:xfrm>
            <a:off x="7239000" y="3714750"/>
            <a:ext cx="4086225" cy="1754326"/>
          </a:xfrm>
          <a:prstGeom prst="rect">
            <a:avLst/>
          </a:prstGeom>
          <a:noFill/>
        </p:spPr>
        <p:txBody>
          <a:bodyPr wrap="square" rtlCol="0">
            <a:spAutoFit/>
          </a:bodyPr>
          <a:lstStyle/>
          <a:p>
            <a:r>
              <a:rPr lang="fr-BE" dirty="0"/>
              <a:t>Investments in </a:t>
            </a:r>
            <a:r>
              <a:rPr lang="fr-BE" dirty="0" err="1"/>
              <a:t>technological</a:t>
            </a:r>
            <a:r>
              <a:rPr lang="fr-BE" dirty="0"/>
              <a:t> platform to</a:t>
            </a:r>
          </a:p>
          <a:p>
            <a:pPr marL="285750" indent="-285750">
              <a:buFont typeface="Arial" panose="020B0604020202020204" pitchFamily="34" charset="0"/>
              <a:buChar char="•"/>
            </a:pPr>
            <a:r>
              <a:rPr lang="fr-BE" dirty="0" err="1"/>
              <a:t>Improve</a:t>
            </a:r>
            <a:r>
              <a:rPr lang="fr-BE" dirty="0"/>
              <a:t> </a:t>
            </a:r>
            <a:r>
              <a:rPr lang="fr-BE" dirty="0" err="1"/>
              <a:t>retention</a:t>
            </a:r>
            <a:r>
              <a:rPr lang="fr-BE" dirty="0"/>
              <a:t> </a:t>
            </a:r>
            <a:r>
              <a:rPr lang="fr-BE" dirty="0" err="1"/>
              <a:t>through</a:t>
            </a:r>
            <a:r>
              <a:rPr lang="fr-BE" dirty="0"/>
              <a:t> </a:t>
            </a:r>
            <a:r>
              <a:rPr lang="fr-BE" dirty="0" err="1"/>
              <a:t>better</a:t>
            </a:r>
            <a:r>
              <a:rPr lang="fr-BE" dirty="0"/>
              <a:t> </a:t>
            </a:r>
            <a:r>
              <a:rPr lang="fr-BE" dirty="0" err="1"/>
              <a:t>analytics</a:t>
            </a:r>
            <a:r>
              <a:rPr lang="fr-BE" dirty="0"/>
              <a:t>, gamification and </a:t>
            </a:r>
            <a:r>
              <a:rPr lang="fr-BE" dirty="0" err="1"/>
              <a:t>referral</a:t>
            </a:r>
            <a:r>
              <a:rPr lang="fr-BE" dirty="0"/>
              <a:t> </a:t>
            </a:r>
            <a:r>
              <a:rPr lang="fr-BE" dirty="0" err="1"/>
              <a:t>systems</a:t>
            </a:r>
            <a:r>
              <a:rPr lang="fr-BE" dirty="0"/>
              <a:t>.</a:t>
            </a:r>
          </a:p>
          <a:p>
            <a:pPr marL="285750" indent="-285750">
              <a:buFont typeface="Arial" panose="020B0604020202020204" pitchFamily="34" charset="0"/>
              <a:buChar char="•"/>
            </a:pPr>
            <a:r>
              <a:rPr lang="fr-BE" dirty="0" err="1"/>
              <a:t>Improve</a:t>
            </a:r>
            <a:r>
              <a:rPr lang="fr-BE" dirty="0"/>
              <a:t> </a:t>
            </a:r>
            <a:r>
              <a:rPr lang="fr-BE" dirty="0" err="1"/>
              <a:t>robustness</a:t>
            </a:r>
            <a:r>
              <a:rPr lang="fr-BE" dirty="0"/>
              <a:t> and automation.</a:t>
            </a:r>
          </a:p>
          <a:p>
            <a:pPr marL="285750" indent="-285750">
              <a:buFont typeface="Arial" panose="020B0604020202020204" pitchFamily="34" charset="0"/>
              <a:buChar char="•"/>
            </a:pPr>
            <a:r>
              <a:rPr lang="en-GB" dirty="0"/>
              <a:t>Sustainability until profitability</a:t>
            </a:r>
            <a:r>
              <a:rPr lang="fr-BE" dirty="0"/>
              <a:t>. </a:t>
            </a: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749" y="328321"/>
            <a:ext cx="1408500" cy="1523480"/>
          </a:xfrm>
          <a:prstGeom prst="rect">
            <a:avLst/>
          </a:prstGeom>
        </p:spPr>
      </p:pic>
      <p:sp>
        <p:nvSpPr>
          <p:cNvPr id="2" name="ZoneTexte 1"/>
          <p:cNvSpPr txBox="1"/>
          <p:nvPr/>
        </p:nvSpPr>
        <p:spPr>
          <a:xfrm>
            <a:off x="5391749" y="1973650"/>
            <a:ext cx="1792968" cy="369332"/>
          </a:xfrm>
          <a:prstGeom prst="rect">
            <a:avLst/>
          </a:prstGeom>
          <a:noFill/>
        </p:spPr>
        <p:txBody>
          <a:bodyPr wrap="square" rtlCol="0">
            <a:spAutoFit/>
          </a:bodyPr>
          <a:lstStyle/>
          <a:p>
            <a:r>
              <a:rPr lang="it-IT" dirty="0"/>
              <a:t>We are raising: </a:t>
            </a:r>
            <a:endParaRPr lang="fr-BE" dirty="0"/>
          </a:p>
        </p:txBody>
      </p:sp>
      <p:sp>
        <p:nvSpPr>
          <p:cNvPr id="11" name="Footer Placeholder 10"/>
          <p:cNvSpPr>
            <a:spLocks noGrp="1"/>
          </p:cNvSpPr>
          <p:nvPr>
            <p:ph type="ftr" sz="quarter" idx="11"/>
          </p:nvPr>
        </p:nvSpPr>
        <p:spPr/>
        <p:txBody>
          <a:bodyPr/>
          <a:lstStyle/>
          <a:p>
            <a:r>
              <a:rPr lang="fr-BE" smtClean="0"/>
              <a:t>BelgiBeer's Pitch Desk - April 2017</a:t>
            </a:r>
            <a:endParaRPr lang="fr-BE"/>
          </a:p>
        </p:txBody>
      </p:sp>
      <p:sp>
        <p:nvSpPr>
          <p:cNvPr id="12" name="Slide Number Placeholder 11"/>
          <p:cNvSpPr>
            <a:spLocks noGrp="1"/>
          </p:cNvSpPr>
          <p:nvPr>
            <p:ph type="sldNum" sz="quarter" idx="12"/>
          </p:nvPr>
        </p:nvSpPr>
        <p:spPr/>
        <p:txBody>
          <a:bodyPr/>
          <a:lstStyle/>
          <a:p>
            <a:fld id="{DCDE1111-731A-4C99-BF0E-F45E826A5C5C}" type="slidenum">
              <a:rPr lang="fr-BE" smtClean="0"/>
              <a:t>18</a:t>
            </a:fld>
            <a:endParaRPr lang="fr-BE"/>
          </a:p>
        </p:txBody>
      </p:sp>
    </p:spTree>
    <p:extLst>
      <p:ext uri="{BB962C8B-B14F-4D97-AF65-F5344CB8AC3E}">
        <p14:creationId xmlns:p14="http://schemas.microsoft.com/office/powerpoint/2010/main" val="31277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70985" y="493019"/>
            <a:ext cx="9863185" cy="584775"/>
          </a:xfrm>
          <a:prstGeom prst="rect">
            <a:avLst/>
          </a:prstGeom>
          <a:noFill/>
        </p:spPr>
        <p:txBody>
          <a:bodyPr wrap="square" rtlCol="0">
            <a:spAutoFit/>
          </a:bodyPr>
          <a:lstStyle/>
          <a:p>
            <a:r>
              <a:rPr lang="it-IT" sz="3200" dirty="0"/>
              <a:t>History and Milestones </a:t>
            </a:r>
            <a:endParaRPr lang="fr-BE"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85" y="1290922"/>
            <a:ext cx="9448799" cy="5412785"/>
          </a:xfrm>
          <a:prstGeom prst="rect">
            <a:avLst/>
          </a:prstGeom>
        </p:spPr>
      </p:pic>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19</a:t>
            </a:fld>
            <a:endParaRPr lang="fr-BE"/>
          </a:p>
        </p:txBody>
      </p:sp>
    </p:spTree>
    <p:extLst>
      <p:ext uri="{BB962C8B-B14F-4D97-AF65-F5344CB8AC3E}">
        <p14:creationId xmlns:p14="http://schemas.microsoft.com/office/powerpoint/2010/main" val="2193175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737" y="1210316"/>
            <a:ext cx="9959759" cy="5355312"/>
          </a:xfrm>
          <a:prstGeom prst="rect">
            <a:avLst/>
          </a:prstGeom>
          <a:noFill/>
        </p:spPr>
        <p:txBody>
          <a:bodyPr wrap="square" rtlCol="0">
            <a:spAutoFit/>
          </a:bodyPr>
          <a:lstStyle/>
          <a:p>
            <a:pPr marL="285750" indent="-285750">
              <a:buFont typeface="Arial" panose="020B0604020202020204" pitchFamily="34" charset="0"/>
              <a:buChar char="•"/>
            </a:pPr>
            <a:r>
              <a:rPr lang="it-IT" dirty="0" err="1"/>
              <a:t>Introduction</a:t>
            </a:r>
            <a:r>
              <a:rPr lang="it-IT" dirty="0" smtClean="0"/>
              <a:t>............................................................................	3</a:t>
            </a:r>
            <a:endParaRPr lang="it-IT" dirty="0"/>
          </a:p>
          <a:p>
            <a:pPr marL="285750" indent="-285750">
              <a:buFont typeface="Arial" panose="020B0604020202020204" pitchFamily="34" charset="0"/>
              <a:buChar char="•"/>
            </a:pPr>
            <a:r>
              <a:rPr lang="it-IT" dirty="0" err="1"/>
              <a:t>Problem</a:t>
            </a:r>
            <a:r>
              <a:rPr lang="it-IT" dirty="0" smtClean="0"/>
              <a:t>...................................................................................	4</a:t>
            </a:r>
            <a:endParaRPr lang="it-IT" dirty="0"/>
          </a:p>
          <a:p>
            <a:pPr marL="285750" indent="-285750">
              <a:buFont typeface="Arial" panose="020B0604020202020204" pitchFamily="34" charset="0"/>
              <a:buChar char="•"/>
            </a:pPr>
            <a:r>
              <a:rPr lang="it-IT" dirty="0"/>
              <a:t>Solution </a:t>
            </a:r>
            <a:r>
              <a:rPr lang="it-IT" dirty="0" smtClean="0"/>
              <a:t>..................................................................................	5</a:t>
            </a:r>
            <a:endParaRPr lang="it-IT" dirty="0"/>
          </a:p>
          <a:p>
            <a:pPr marL="285750" indent="-285750">
              <a:buFont typeface="Arial" panose="020B0604020202020204" pitchFamily="34" charset="0"/>
              <a:buChar char="•"/>
            </a:pPr>
            <a:r>
              <a:rPr lang="it-IT" dirty="0"/>
              <a:t>Mission + Vision </a:t>
            </a:r>
            <a:r>
              <a:rPr lang="it-IT" dirty="0" smtClean="0"/>
              <a:t>.....................................................................	6</a:t>
            </a:r>
            <a:endParaRPr lang="it-IT" dirty="0"/>
          </a:p>
          <a:p>
            <a:pPr marL="285750" indent="-285750">
              <a:buFont typeface="Arial" panose="020B0604020202020204" pitchFamily="34" charset="0"/>
              <a:buChar char="•"/>
            </a:pPr>
            <a:r>
              <a:rPr lang="it-IT" dirty="0"/>
              <a:t>Why </a:t>
            </a:r>
            <a:r>
              <a:rPr lang="it-IT" dirty="0" err="1"/>
              <a:t>Now</a:t>
            </a:r>
            <a:r>
              <a:rPr lang="it-IT" dirty="0" smtClean="0"/>
              <a:t>?...............................................................................	7</a:t>
            </a:r>
            <a:endParaRPr lang="it-IT" dirty="0"/>
          </a:p>
          <a:p>
            <a:pPr marL="285750" indent="-285750">
              <a:buFont typeface="Arial" panose="020B0604020202020204" pitchFamily="34" charset="0"/>
              <a:buChar char="•"/>
            </a:pPr>
            <a:r>
              <a:rPr lang="it-IT" dirty="0" err="1"/>
              <a:t>Traction</a:t>
            </a:r>
            <a:r>
              <a:rPr lang="it-IT" dirty="0" smtClean="0"/>
              <a:t>...................................................................................	8</a:t>
            </a:r>
            <a:endParaRPr lang="it-IT" dirty="0"/>
          </a:p>
          <a:p>
            <a:pPr marL="285750" indent="-285750">
              <a:buFont typeface="Arial" panose="020B0604020202020204" pitchFamily="34" charset="0"/>
              <a:buChar char="•"/>
            </a:pPr>
            <a:r>
              <a:rPr lang="it-IT" dirty="0"/>
              <a:t>The Market</a:t>
            </a:r>
            <a:r>
              <a:rPr lang="it-IT" dirty="0" smtClean="0"/>
              <a:t>..............................................................................	9</a:t>
            </a:r>
            <a:endParaRPr lang="it-IT" dirty="0"/>
          </a:p>
          <a:p>
            <a:pPr marL="285750" indent="-285750">
              <a:buFont typeface="Arial" panose="020B0604020202020204" pitchFamily="34" charset="0"/>
              <a:buChar char="•"/>
            </a:pPr>
            <a:r>
              <a:rPr lang="it-IT" dirty="0"/>
              <a:t>The </a:t>
            </a:r>
            <a:r>
              <a:rPr lang="it-IT" dirty="0" err="1"/>
              <a:t>Competition</a:t>
            </a:r>
            <a:r>
              <a:rPr lang="it-IT" dirty="0" smtClean="0"/>
              <a:t>.....................................................................	10</a:t>
            </a:r>
            <a:endParaRPr lang="it-IT" dirty="0"/>
          </a:p>
          <a:p>
            <a:pPr marL="285750" indent="-285750">
              <a:buFont typeface="Arial" panose="020B0604020202020204" pitchFamily="34" charset="0"/>
              <a:buChar char="•"/>
            </a:pPr>
            <a:r>
              <a:rPr lang="it-IT" dirty="0"/>
              <a:t>Belgibeer Dual </a:t>
            </a:r>
            <a:r>
              <a:rPr lang="it-IT" dirty="0" err="1"/>
              <a:t>Offering</a:t>
            </a:r>
            <a:r>
              <a:rPr lang="it-IT" dirty="0" smtClean="0"/>
              <a:t>..........................................................	</a:t>
            </a:r>
            <a:r>
              <a:rPr lang="it-IT" dirty="0" smtClean="0"/>
              <a:t>11</a:t>
            </a:r>
            <a:endParaRPr lang="it-IT" dirty="0"/>
          </a:p>
          <a:p>
            <a:pPr marL="285750" indent="-285750">
              <a:buFont typeface="Arial" panose="020B0604020202020204" pitchFamily="34" charset="0"/>
              <a:buChar char="•"/>
            </a:pPr>
            <a:r>
              <a:rPr lang="it-IT" dirty="0" err="1"/>
              <a:t>Stats</a:t>
            </a:r>
            <a:r>
              <a:rPr lang="it-IT" dirty="0" smtClean="0"/>
              <a:t>........................................................................................	</a:t>
            </a:r>
            <a:r>
              <a:rPr lang="it-IT" dirty="0" smtClean="0"/>
              <a:t>12</a:t>
            </a:r>
            <a:endParaRPr lang="it-IT" dirty="0"/>
          </a:p>
          <a:p>
            <a:pPr marL="285750" indent="-285750">
              <a:buFont typeface="Arial" panose="020B0604020202020204" pitchFamily="34" charset="0"/>
              <a:buChar char="•"/>
            </a:pPr>
            <a:r>
              <a:rPr lang="it-IT" dirty="0"/>
              <a:t>Go to Market + Sales </a:t>
            </a:r>
            <a:r>
              <a:rPr lang="it-IT" dirty="0" err="1"/>
              <a:t>Strategy</a:t>
            </a:r>
            <a:r>
              <a:rPr lang="it-IT" dirty="0" smtClean="0"/>
              <a:t>................................................	13 </a:t>
            </a:r>
            <a:endParaRPr lang="it-IT" dirty="0"/>
          </a:p>
          <a:p>
            <a:pPr marL="285750" indent="-285750">
              <a:buFont typeface="Arial" panose="020B0604020202020204" pitchFamily="34" charset="0"/>
              <a:buChar char="•"/>
            </a:pPr>
            <a:r>
              <a:rPr lang="it-IT" dirty="0"/>
              <a:t>The Team</a:t>
            </a:r>
            <a:r>
              <a:rPr lang="it-IT" dirty="0" smtClean="0"/>
              <a:t>................................................................................	14</a:t>
            </a:r>
            <a:endParaRPr lang="it-IT" dirty="0"/>
          </a:p>
          <a:p>
            <a:pPr marL="285750" indent="-285750">
              <a:buFont typeface="Arial" panose="020B0604020202020204" pitchFamily="34" charset="0"/>
              <a:buChar char="•"/>
            </a:pPr>
            <a:r>
              <a:rPr lang="it-IT" dirty="0"/>
              <a:t>Operations – Office and warehouse under same </a:t>
            </a:r>
            <a:r>
              <a:rPr lang="it-IT" dirty="0" err="1"/>
              <a:t>roof</a:t>
            </a:r>
            <a:r>
              <a:rPr lang="it-IT" dirty="0" smtClean="0"/>
              <a:t>...........	15</a:t>
            </a:r>
            <a:endParaRPr lang="it-IT" dirty="0"/>
          </a:p>
          <a:p>
            <a:pPr marL="285750" indent="-285750">
              <a:buFont typeface="Arial" panose="020B0604020202020204" pitchFamily="34" charset="0"/>
              <a:buChar char="•"/>
            </a:pPr>
            <a:r>
              <a:rPr lang="it-IT" dirty="0"/>
              <a:t>The press</a:t>
            </a:r>
            <a:r>
              <a:rPr lang="it-IT" dirty="0" smtClean="0"/>
              <a:t>................................................................................	16</a:t>
            </a:r>
            <a:endParaRPr lang="it-IT" dirty="0"/>
          </a:p>
          <a:p>
            <a:pPr marL="285750" indent="-285750">
              <a:buFont typeface="Arial" panose="020B0604020202020204" pitchFamily="34" charset="0"/>
              <a:buChar char="•"/>
            </a:pPr>
            <a:r>
              <a:rPr lang="it-IT" dirty="0" err="1"/>
              <a:t>Financials</a:t>
            </a:r>
            <a:r>
              <a:rPr lang="it-IT" dirty="0" smtClean="0"/>
              <a:t>................................................................................	17</a:t>
            </a:r>
            <a:endParaRPr lang="it-IT" dirty="0"/>
          </a:p>
          <a:p>
            <a:pPr marL="285750" indent="-285750">
              <a:buFont typeface="Arial" panose="020B0604020202020204" pitchFamily="34" charset="0"/>
              <a:buChar char="•"/>
            </a:pPr>
            <a:r>
              <a:rPr lang="it-IT" dirty="0"/>
              <a:t>Use of funds</a:t>
            </a:r>
            <a:r>
              <a:rPr lang="it-IT" dirty="0" smtClean="0"/>
              <a:t>...........................................................................	18</a:t>
            </a:r>
            <a:endParaRPr lang="it-IT" dirty="0"/>
          </a:p>
          <a:p>
            <a:pPr marL="285750" indent="-285750">
              <a:buFont typeface="Arial" panose="020B0604020202020204" pitchFamily="34" charset="0"/>
              <a:buChar char="•"/>
            </a:pPr>
            <a:r>
              <a:rPr lang="it-IT" dirty="0"/>
              <a:t>History and </a:t>
            </a:r>
            <a:r>
              <a:rPr lang="it-IT" dirty="0" err="1"/>
              <a:t>Milestones</a:t>
            </a:r>
            <a:r>
              <a:rPr lang="it-IT" dirty="0" smtClean="0"/>
              <a:t>..........................................................	19</a:t>
            </a:r>
            <a:endParaRPr lang="it-IT" dirty="0"/>
          </a:p>
          <a:p>
            <a:pPr marL="285750" indent="-285750">
              <a:buFont typeface="Arial" panose="020B0604020202020204" pitchFamily="34" charset="0"/>
              <a:buChar char="•"/>
            </a:pPr>
            <a:r>
              <a:rPr lang="it-IT" dirty="0"/>
              <a:t>Key investment </a:t>
            </a:r>
            <a:r>
              <a:rPr lang="it-IT" dirty="0" err="1"/>
              <a:t>Highlights</a:t>
            </a:r>
            <a:r>
              <a:rPr lang="it-IT" dirty="0" smtClean="0"/>
              <a:t>......................................................	20</a:t>
            </a:r>
            <a:endParaRPr lang="it-IT" dirty="0"/>
          </a:p>
          <a:p>
            <a:pPr marL="285750" indent="-285750">
              <a:buFont typeface="Arial" panose="020B0604020202020204" pitchFamily="34" charset="0"/>
              <a:buChar char="•"/>
            </a:pPr>
            <a:endParaRPr lang="fr-BE" dirty="0"/>
          </a:p>
        </p:txBody>
      </p:sp>
      <p:sp>
        <p:nvSpPr>
          <p:cNvPr id="3" name="TextBox 1"/>
          <p:cNvSpPr txBox="1"/>
          <p:nvPr/>
        </p:nvSpPr>
        <p:spPr>
          <a:xfrm>
            <a:off x="470986" y="493019"/>
            <a:ext cx="5598510" cy="584775"/>
          </a:xfrm>
          <a:prstGeom prst="rect">
            <a:avLst/>
          </a:prstGeom>
          <a:noFill/>
        </p:spPr>
        <p:txBody>
          <a:bodyPr wrap="square" rtlCol="0">
            <a:spAutoFit/>
          </a:bodyPr>
          <a:lstStyle/>
          <a:p>
            <a:r>
              <a:rPr lang="fr-BE" sz="3200" dirty="0"/>
              <a:t>Table of Contents</a:t>
            </a:r>
            <a:r>
              <a:rPr lang="fr-BE" sz="3200" dirty="0">
                <a:highlight>
                  <a:srgbClr val="FFFF00"/>
                </a:highlight>
              </a:rPr>
              <a:t> </a:t>
            </a:r>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2</a:t>
            </a:fld>
            <a:endParaRPr lang="fr-BE"/>
          </a:p>
        </p:txBody>
      </p:sp>
    </p:spTree>
    <p:extLst>
      <p:ext uri="{BB962C8B-B14F-4D97-AF65-F5344CB8AC3E}">
        <p14:creationId xmlns:p14="http://schemas.microsoft.com/office/powerpoint/2010/main" val="402269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5" y="493019"/>
            <a:ext cx="9863185" cy="584775"/>
          </a:xfrm>
          <a:prstGeom prst="rect">
            <a:avLst/>
          </a:prstGeom>
          <a:noFill/>
        </p:spPr>
        <p:txBody>
          <a:bodyPr wrap="square" rtlCol="0">
            <a:spAutoFit/>
          </a:bodyPr>
          <a:lstStyle/>
          <a:p>
            <a:r>
              <a:rPr lang="it-IT" sz="3200" dirty="0"/>
              <a:t>Key Investments Highlights  </a:t>
            </a:r>
            <a:endParaRPr lang="fr-BE" sz="3200" dirty="0"/>
          </a:p>
        </p:txBody>
      </p:sp>
      <p:sp>
        <p:nvSpPr>
          <p:cNvPr id="9" name="TextBox 2"/>
          <p:cNvSpPr txBox="1"/>
          <p:nvPr/>
        </p:nvSpPr>
        <p:spPr>
          <a:xfrm>
            <a:off x="470986" y="1550592"/>
            <a:ext cx="7122510" cy="1569660"/>
          </a:xfrm>
          <a:prstGeom prst="rect">
            <a:avLst/>
          </a:prstGeom>
          <a:noFill/>
        </p:spPr>
        <p:txBody>
          <a:bodyPr wrap="square" rtlCol="0">
            <a:spAutoFit/>
          </a:bodyPr>
          <a:lstStyle/>
          <a:p>
            <a:pPr marL="285750" indent="-285750">
              <a:buFont typeface="Arial" panose="020B0604020202020204" pitchFamily="34" charset="0"/>
              <a:buChar char="•"/>
            </a:pPr>
            <a:r>
              <a:rPr lang="it-IT" sz="2400" dirty="0"/>
              <a:t>Huge Market </a:t>
            </a:r>
          </a:p>
          <a:p>
            <a:pPr marL="285750" indent="-285750">
              <a:buFont typeface="Arial" panose="020B0604020202020204" pitchFamily="34" charset="0"/>
              <a:buChar char="•"/>
            </a:pPr>
            <a:r>
              <a:rPr lang="it-IT" sz="2400" dirty="0"/>
              <a:t>Clear Traction </a:t>
            </a:r>
          </a:p>
          <a:p>
            <a:pPr marL="285750" indent="-285750">
              <a:buFont typeface="Arial" panose="020B0604020202020204" pitchFamily="34" charset="0"/>
              <a:buChar char="•"/>
            </a:pPr>
            <a:r>
              <a:rPr lang="it-IT" sz="2400" dirty="0"/>
              <a:t>Proven ability to deliver </a:t>
            </a:r>
          </a:p>
          <a:p>
            <a:pPr marL="285750" indent="-285750">
              <a:buFont typeface="Arial" panose="020B0604020202020204" pitchFamily="34" charset="0"/>
              <a:buChar char="•"/>
            </a:pPr>
            <a:r>
              <a:rPr lang="it-IT" sz="2400" dirty="0"/>
              <a:t>Clear path to profitability</a:t>
            </a:r>
            <a:endParaRPr lang="fr-BE" sz="2400" dirty="0"/>
          </a:p>
        </p:txBody>
      </p:sp>
      <p:sp>
        <p:nvSpPr>
          <p:cNvPr id="5" name="TextBox 1"/>
          <p:cNvSpPr txBox="1"/>
          <p:nvPr/>
        </p:nvSpPr>
        <p:spPr>
          <a:xfrm>
            <a:off x="470984" y="4804077"/>
            <a:ext cx="9863185" cy="584775"/>
          </a:xfrm>
          <a:prstGeom prst="rect">
            <a:avLst/>
          </a:prstGeom>
          <a:noFill/>
        </p:spPr>
        <p:txBody>
          <a:bodyPr wrap="square" rtlCol="0">
            <a:spAutoFit/>
          </a:bodyPr>
          <a:lstStyle/>
          <a:p>
            <a:r>
              <a:rPr lang="it-IT" sz="3200" dirty="0"/>
              <a:t> Any questions?  </a:t>
            </a:r>
            <a:endParaRPr lang="fr-BE" sz="320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05" y="493019"/>
            <a:ext cx="5164752" cy="5586365"/>
          </a:xfrm>
          <a:prstGeom prst="rect">
            <a:avLst/>
          </a:prstGeom>
        </p:spPr>
      </p:pic>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8" name="Slide Number Placeholder 7"/>
          <p:cNvSpPr>
            <a:spLocks noGrp="1"/>
          </p:cNvSpPr>
          <p:nvPr>
            <p:ph type="sldNum" sz="quarter" idx="12"/>
          </p:nvPr>
        </p:nvSpPr>
        <p:spPr/>
        <p:txBody>
          <a:bodyPr/>
          <a:lstStyle/>
          <a:p>
            <a:fld id="{DCDE1111-731A-4C99-BF0E-F45E826A5C5C}" type="slidenum">
              <a:rPr lang="fr-BE" smtClean="0"/>
              <a:t>20</a:t>
            </a:fld>
            <a:endParaRPr lang="fr-BE"/>
          </a:p>
        </p:txBody>
      </p:sp>
    </p:spTree>
    <p:extLst>
      <p:ext uri="{BB962C8B-B14F-4D97-AF65-F5344CB8AC3E}">
        <p14:creationId xmlns:p14="http://schemas.microsoft.com/office/powerpoint/2010/main" val="308760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2643" y="319178"/>
            <a:ext cx="2262992" cy="584775"/>
          </a:xfrm>
          <a:prstGeom prst="rect">
            <a:avLst/>
          </a:prstGeom>
          <a:noFill/>
        </p:spPr>
        <p:txBody>
          <a:bodyPr wrap="none" rtlCol="0">
            <a:spAutoFit/>
          </a:bodyPr>
          <a:lstStyle/>
          <a:p>
            <a:r>
              <a:rPr lang="it-IT" sz="3200" dirty="0"/>
              <a:t>Introduction</a:t>
            </a:r>
            <a:endParaRPr lang="fr-BE" sz="3200" dirty="0"/>
          </a:p>
        </p:txBody>
      </p:sp>
      <p:sp>
        <p:nvSpPr>
          <p:cNvPr id="5" name="TextBox 4"/>
          <p:cNvSpPr txBox="1"/>
          <p:nvPr/>
        </p:nvSpPr>
        <p:spPr>
          <a:xfrm>
            <a:off x="1311213" y="1475118"/>
            <a:ext cx="9946258" cy="4524315"/>
          </a:xfrm>
          <a:prstGeom prst="rect">
            <a:avLst/>
          </a:prstGeom>
          <a:noFill/>
        </p:spPr>
        <p:txBody>
          <a:bodyPr wrap="square" rtlCol="0">
            <a:spAutoFit/>
          </a:bodyPr>
          <a:lstStyle/>
          <a:p>
            <a:r>
              <a:rPr lang="en-US" dirty="0"/>
              <a:t>Craft breweries are part of Belgium’s heritage, probably the world’s richest and oldest beer culture. In recent years interest for innovative, authentic small, craft breweries has exploded worldwide. </a:t>
            </a:r>
          </a:p>
          <a:p>
            <a:endParaRPr lang="en-US" dirty="0"/>
          </a:p>
          <a:p>
            <a:r>
              <a:rPr lang="en-US" dirty="0"/>
              <a:t>Yet, these small brewers are largely absent from the traditional market as large beer companies dominate the distribution channels making it impossible for craft brewers to easily access the food and beverage sector.</a:t>
            </a:r>
          </a:p>
          <a:p>
            <a:endParaRPr lang="en-US" dirty="0"/>
          </a:p>
          <a:p>
            <a:r>
              <a:rPr lang="en-US" dirty="0"/>
              <a:t>At BelgiBeer, we believe that the solution consists in an internet based subscription model that delivers monthly beer boxes to customers straight to their home. Beer lovers can discover and easily access craft beers that are otherwise </a:t>
            </a:r>
            <a:r>
              <a:rPr lang="fr-BE" dirty="0"/>
              <a:t>absent from the </a:t>
            </a:r>
            <a:r>
              <a:rPr lang="fr-BE" dirty="0" err="1"/>
              <a:t>market</a:t>
            </a:r>
            <a:r>
              <a:rPr lang="fr-BE" dirty="0"/>
              <a:t>. </a:t>
            </a:r>
            <a:endParaRPr lang="en-US" dirty="0"/>
          </a:p>
          <a:p>
            <a:endParaRPr lang="en-US" dirty="0"/>
          </a:p>
          <a:p>
            <a:r>
              <a:rPr lang="en-US" dirty="0"/>
              <a:t>Since its foundation in October 2013, the company has grown tremendously and shipped close to 30 thousands beer boxes across Europe, firmly establishing itself as the leading provider of subscription-based beer box sales from Belgium.</a:t>
            </a:r>
          </a:p>
          <a:p>
            <a:endParaRPr lang="en-US" dirty="0"/>
          </a:p>
          <a:p>
            <a:r>
              <a:rPr lang="en-US" dirty="0"/>
              <a:t>The company is now seeking funding to accelerate its growth across Europe and refine its offering.</a:t>
            </a:r>
          </a:p>
        </p:txBody>
      </p:sp>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3</a:t>
            </a:fld>
            <a:endParaRPr lang="fr-BE"/>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815" y="49770"/>
            <a:ext cx="1152785" cy="124689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218" y="49770"/>
            <a:ext cx="1152785" cy="1246890"/>
          </a:xfrm>
          <a:prstGeom prst="rect">
            <a:avLst/>
          </a:prstGeom>
        </p:spPr>
      </p:pic>
    </p:spTree>
    <p:extLst>
      <p:ext uri="{BB962C8B-B14F-4D97-AF65-F5344CB8AC3E}">
        <p14:creationId xmlns:p14="http://schemas.microsoft.com/office/powerpoint/2010/main" val="3734861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986" y="493019"/>
            <a:ext cx="2305246" cy="584775"/>
          </a:xfrm>
          <a:prstGeom prst="rect">
            <a:avLst/>
          </a:prstGeom>
          <a:noFill/>
        </p:spPr>
        <p:txBody>
          <a:bodyPr wrap="none" rtlCol="0">
            <a:spAutoFit/>
          </a:bodyPr>
          <a:lstStyle/>
          <a:p>
            <a:r>
              <a:rPr lang="fr-BE" sz="3200" dirty="0"/>
              <a:t>The </a:t>
            </a:r>
            <a:r>
              <a:rPr lang="en-GB" sz="3200" dirty="0"/>
              <a:t>Problem</a:t>
            </a:r>
          </a:p>
        </p:txBody>
      </p:sp>
      <p:sp>
        <p:nvSpPr>
          <p:cNvPr id="3" name="TextBox 2"/>
          <p:cNvSpPr txBox="1"/>
          <p:nvPr/>
        </p:nvSpPr>
        <p:spPr>
          <a:xfrm>
            <a:off x="470987" y="1468191"/>
            <a:ext cx="4803378" cy="4832092"/>
          </a:xfrm>
          <a:prstGeom prst="rect">
            <a:avLst/>
          </a:prstGeom>
          <a:noFill/>
        </p:spPr>
        <p:txBody>
          <a:bodyPr wrap="square" rtlCol="0">
            <a:spAutoFit/>
          </a:bodyPr>
          <a:lstStyle/>
          <a:p>
            <a:pPr marL="285750" indent="-285750">
              <a:buFont typeface="Arial" panose="020B0604020202020204" pitchFamily="34" charset="0"/>
              <a:buChar char="•"/>
            </a:pPr>
            <a:r>
              <a:rPr lang="fr-BE" sz="1600" dirty="0" err="1"/>
              <a:t>Craft</a:t>
            </a:r>
            <a:r>
              <a:rPr lang="fr-BE" sz="1600" dirty="0"/>
              <a:t> </a:t>
            </a:r>
            <a:r>
              <a:rPr lang="en-GB" sz="1600" dirty="0"/>
              <a:t>breweries</a:t>
            </a:r>
            <a:r>
              <a:rPr lang="fr-BE" sz="1600" dirty="0"/>
              <a:t>, </a:t>
            </a:r>
            <a:r>
              <a:rPr lang="fr-BE" sz="1600" dirty="0" err="1"/>
              <a:t>which</a:t>
            </a:r>
            <a:r>
              <a:rPr lang="fr-BE" sz="1600" dirty="0"/>
              <a:t> </a:t>
            </a:r>
            <a:r>
              <a:rPr lang="fr-BE" sz="1600" dirty="0" err="1"/>
              <a:t>consumers</a:t>
            </a:r>
            <a:r>
              <a:rPr lang="fr-BE" sz="1600" dirty="0"/>
              <a:t> </a:t>
            </a:r>
            <a:r>
              <a:rPr lang="fr-BE" sz="1600" dirty="0" err="1"/>
              <a:t>now</a:t>
            </a:r>
            <a:r>
              <a:rPr lang="fr-BE" sz="1600" dirty="0"/>
              <a:t> crave, are </a:t>
            </a:r>
            <a:r>
              <a:rPr lang="fr-BE" sz="1600" dirty="0" err="1"/>
              <a:t>locked</a:t>
            </a:r>
            <a:r>
              <a:rPr lang="fr-BE" sz="1600" dirty="0"/>
              <a:t> out of main distribution </a:t>
            </a:r>
            <a:r>
              <a:rPr lang="fr-BE" sz="1600" dirty="0" err="1"/>
              <a:t>channels</a:t>
            </a:r>
            <a:r>
              <a:rPr lang="fr-BE" sz="1600" dirty="0"/>
              <a:t>.</a:t>
            </a:r>
          </a:p>
          <a:p>
            <a:endParaRPr lang="it-IT" sz="1600" dirty="0"/>
          </a:p>
          <a:p>
            <a:pPr marL="285750" indent="-285750">
              <a:buFont typeface="Arial" panose="020B0604020202020204" pitchFamily="34" charset="0"/>
              <a:buChar char="•"/>
            </a:pPr>
            <a:r>
              <a:rPr lang="it-IT" sz="1600" dirty="0"/>
              <a:t>Large breweries and distribution companies dominate the market. </a:t>
            </a:r>
          </a:p>
          <a:p>
            <a:endParaRPr lang="it-IT" sz="1600" dirty="0"/>
          </a:p>
          <a:p>
            <a:pPr marL="285750" indent="-285750">
              <a:buFont typeface="Arial" panose="020B0604020202020204" pitchFamily="34" charset="0"/>
              <a:buChar char="•"/>
            </a:pPr>
            <a:r>
              <a:rPr lang="it-IT" sz="1600" dirty="0"/>
              <a:t>95% of bars are restricted from amplifying their beer selection. Many of these are under contract from large beer producers and distributors who refrain them from amplyfying their beer selection.</a:t>
            </a:r>
          </a:p>
          <a:p>
            <a:r>
              <a:rPr lang="it-IT" sz="1600" dirty="0"/>
              <a:t>  </a:t>
            </a:r>
          </a:p>
          <a:p>
            <a:pPr marL="285750" indent="-285750">
              <a:buFont typeface="Arial" panose="020B0604020202020204" pitchFamily="34" charset="0"/>
              <a:buChar char="•"/>
            </a:pPr>
            <a:r>
              <a:rPr lang="it-IT" sz="1600" dirty="0"/>
              <a:t>Supermarkets which require higher volumes are unable to work with craft breweries due to a mismatch between offer and supply.</a:t>
            </a:r>
          </a:p>
          <a:p>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a:p>
            <a:endParaRPr lang="it-IT" dirty="0"/>
          </a:p>
          <a:p>
            <a:endParaRPr lang="fr-BE" dirty="0"/>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365" y="1468191"/>
            <a:ext cx="6348557" cy="3743493"/>
          </a:xfrm>
          <a:prstGeom prst="rect">
            <a:avLst/>
          </a:prstGeom>
        </p:spPr>
      </p:pic>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4</a:t>
            </a:fld>
            <a:endParaRPr lang="fr-BE"/>
          </a:p>
        </p:txBody>
      </p:sp>
    </p:spTree>
    <p:extLst>
      <p:ext uri="{BB962C8B-B14F-4D97-AF65-F5344CB8AC3E}">
        <p14:creationId xmlns:p14="http://schemas.microsoft.com/office/powerpoint/2010/main" val="1272488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056" y="241539"/>
            <a:ext cx="2279791" cy="584775"/>
          </a:xfrm>
          <a:prstGeom prst="rect">
            <a:avLst/>
          </a:prstGeom>
          <a:noFill/>
        </p:spPr>
        <p:txBody>
          <a:bodyPr wrap="none" rtlCol="0">
            <a:spAutoFit/>
          </a:bodyPr>
          <a:lstStyle/>
          <a:p>
            <a:r>
              <a:rPr lang="fr-BE" sz="3200" dirty="0"/>
              <a:t>The Solution</a:t>
            </a:r>
            <a:endParaRPr lang="fr-BE" dirty="0"/>
          </a:p>
        </p:txBody>
      </p:sp>
      <p:sp>
        <p:nvSpPr>
          <p:cNvPr id="5" name="ZoneTexte 4"/>
          <p:cNvSpPr txBox="1"/>
          <p:nvPr/>
        </p:nvSpPr>
        <p:spPr>
          <a:xfrm>
            <a:off x="668464" y="1152938"/>
            <a:ext cx="11338006" cy="3416320"/>
          </a:xfrm>
          <a:prstGeom prst="rect">
            <a:avLst/>
          </a:prstGeom>
          <a:noFill/>
        </p:spPr>
        <p:txBody>
          <a:bodyPr wrap="square" rtlCol="0">
            <a:spAutoFit/>
          </a:bodyPr>
          <a:lstStyle/>
          <a:p>
            <a:pPr marL="285750" indent="-285750">
              <a:buFont typeface="Arial" panose="020B0604020202020204" pitchFamily="34" charset="0"/>
              <a:buChar char="•"/>
            </a:pPr>
            <a:r>
              <a:rPr lang="fr-BE" dirty="0"/>
              <a:t>An </a:t>
            </a:r>
            <a:r>
              <a:rPr lang="en-GB" dirty="0"/>
              <a:t>internet based subscription model, delivering monthly beer packages directly to beer lovers</a:t>
            </a:r>
            <a:r>
              <a:rPr lang="fr-BE" dirty="0"/>
              <a:t>.</a:t>
            </a:r>
          </a:p>
          <a:p>
            <a:endParaRPr lang="fr-BE" dirty="0"/>
          </a:p>
          <a:p>
            <a:pPr marL="285750" indent="-285750">
              <a:buFont typeface="Arial" panose="020B0604020202020204" pitchFamily="34" charset="0"/>
              <a:buChar char="•"/>
            </a:pPr>
            <a:r>
              <a:rPr lang="it-IT" dirty="0"/>
              <a:t>Beers are freshly picked from craft breweries and repackaged at Belgibeer’s warehouse. </a:t>
            </a:r>
          </a:p>
          <a:p>
            <a:endParaRPr lang="it-IT" dirty="0"/>
          </a:p>
          <a:p>
            <a:pPr marL="285750" indent="-285750">
              <a:buFont typeface="Arial" panose="020B0604020202020204" pitchFamily="34" charset="0"/>
              <a:buChar char="•"/>
            </a:pPr>
            <a:r>
              <a:rPr lang="it-IT" dirty="0"/>
              <a:t>Subscribing customers receive a box with 8 rare beers, Golden Hops magazine and a free gift. </a:t>
            </a:r>
          </a:p>
          <a:p>
            <a:endParaRPr lang="en-GB" dirty="0"/>
          </a:p>
          <a:p>
            <a:pPr marL="285750" indent="-285750">
              <a:buFont typeface="Arial" panose="020B0604020202020204" pitchFamily="34" charset="0"/>
              <a:buChar char="•"/>
            </a:pPr>
            <a:r>
              <a:rPr lang="it-IT" dirty="0"/>
              <a:t>Cross sales of additional products. </a:t>
            </a:r>
          </a:p>
          <a:p>
            <a:endParaRPr lang="it-IT" dirty="0"/>
          </a:p>
          <a:p>
            <a:pPr marL="285750" indent="-285750">
              <a:buFont typeface="Arial" panose="020B0604020202020204" pitchFamily="34" charset="0"/>
              <a:buChar char="•"/>
            </a:pPr>
            <a:r>
              <a:rPr lang="en-ZA" dirty="0"/>
              <a:t>Two</a:t>
            </a:r>
            <a:r>
              <a:rPr lang="fr-BE" dirty="0"/>
              <a:t> </a:t>
            </a:r>
            <a:r>
              <a:rPr lang="en-US" dirty="0"/>
              <a:t>offerings</a:t>
            </a:r>
            <a:r>
              <a:rPr lang="fr-BE" dirty="0"/>
              <a:t>: </a:t>
            </a:r>
            <a:r>
              <a:rPr lang="fr-BE" dirty="0" err="1"/>
              <a:t>perpetual</a:t>
            </a:r>
            <a:r>
              <a:rPr lang="fr-BE" dirty="0"/>
              <a:t> </a:t>
            </a:r>
            <a:r>
              <a:rPr lang="fr-BE" dirty="0" err="1"/>
              <a:t>subscriptions</a:t>
            </a:r>
            <a:r>
              <a:rPr lang="fr-BE" dirty="0"/>
              <a:t> and one-off (multi-</a:t>
            </a:r>
            <a:r>
              <a:rPr lang="fr-BE" dirty="0" err="1"/>
              <a:t>month</a:t>
            </a:r>
            <a:r>
              <a:rPr lang="fr-BE" dirty="0"/>
              <a:t>) purchase, </a:t>
            </a:r>
            <a:r>
              <a:rPr lang="fr-BE" dirty="0" err="1"/>
              <a:t>usually</a:t>
            </a:r>
            <a:r>
              <a:rPr lang="fr-BE" dirty="0"/>
              <a:t> gifts.</a:t>
            </a:r>
          </a:p>
          <a:p>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fr-BE" dirty="0"/>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65" y="3843131"/>
            <a:ext cx="10659104" cy="2903054"/>
          </a:xfrm>
          <a:prstGeom prst="rect">
            <a:avLst/>
          </a:prstGeom>
        </p:spPr>
      </p:pic>
      <p:sp>
        <p:nvSpPr>
          <p:cNvPr id="6" name="Footer Placeholder 5"/>
          <p:cNvSpPr>
            <a:spLocks noGrp="1"/>
          </p:cNvSpPr>
          <p:nvPr>
            <p:ph type="ftr" sz="quarter" idx="11"/>
          </p:nvPr>
        </p:nvSpPr>
        <p:spPr/>
        <p:txBody>
          <a:bodyPr/>
          <a:lstStyle/>
          <a:p>
            <a:r>
              <a:rPr lang="fr-BE" smtClean="0"/>
              <a:t>BelgiBeer's Pitch Desk - April 2017</a:t>
            </a:r>
            <a:endParaRPr lang="fr-BE"/>
          </a:p>
        </p:txBody>
      </p:sp>
      <p:sp>
        <p:nvSpPr>
          <p:cNvPr id="7" name="Slide Number Placeholder 6"/>
          <p:cNvSpPr>
            <a:spLocks noGrp="1"/>
          </p:cNvSpPr>
          <p:nvPr>
            <p:ph type="sldNum" sz="quarter" idx="12"/>
          </p:nvPr>
        </p:nvSpPr>
        <p:spPr/>
        <p:txBody>
          <a:bodyPr/>
          <a:lstStyle/>
          <a:p>
            <a:fld id="{DCDE1111-731A-4C99-BF0E-F45E826A5C5C}" type="slidenum">
              <a:rPr lang="fr-BE" smtClean="0"/>
              <a:t>5</a:t>
            </a:fld>
            <a:endParaRPr lang="fr-BE"/>
          </a:p>
        </p:txBody>
      </p:sp>
    </p:spTree>
    <p:extLst>
      <p:ext uri="{BB962C8B-B14F-4D97-AF65-F5344CB8AC3E}">
        <p14:creationId xmlns:p14="http://schemas.microsoft.com/office/powerpoint/2010/main" val="1196027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1838" y="294548"/>
            <a:ext cx="3308919" cy="584775"/>
          </a:xfrm>
          <a:prstGeom prst="rect">
            <a:avLst/>
          </a:prstGeom>
          <a:noFill/>
        </p:spPr>
        <p:txBody>
          <a:bodyPr wrap="none" rtlCol="0">
            <a:spAutoFit/>
          </a:bodyPr>
          <a:lstStyle/>
          <a:p>
            <a:r>
              <a:rPr lang="fr-BE" sz="3200" dirty="0"/>
              <a:t>Mission and Vision</a:t>
            </a:r>
          </a:p>
        </p:txBody>
      </p:sp>
      <p:sp>
        <p:nvSpPr>
          <p:cNvPr id="3" name="TextBox 2"/>
          <p:cNvSpPr txBox="1"/>
          <p:nvPr/>
        </p:nvSpPr>
        <p:spPr>
          <a:xfrm>
            <a:off x="1524871" y="2329132"/>
            <a:ext cx="910827" cy="369332"/>
          </a:xfrm>
          <a:prstGeom prst="rect">
            <a:avLst/>
          </a:prstGeom>
          <a:noFill/>
        </p:spPr>
        <p:txBody>
          <a:bodyPr wrap="none" rtlCol="0">
            <a:spAutoFit/>
          </a:bodyPr>
          <a:lstStyle/>
          <a:p>
            <a:r>
              <a:rPr lang="fr-BE" u="sng" dirty="0"/>
              <a:t>Mission</a:t>
            </a:r>
          </a:p>
        </p:txBody>
      </p:sp>
      <p:sp>
        <p:nvSpPr>
          <p:cNvPr id="4" name="TextBox 3"/>
          <p:cNvSpPr txBox="1"/>
          <p:nvPr/>
        </p:nvSpPr>
        <p:spPr>
          <a:xfrm>
            <a:off x="1496856" y="4232059"/>
            <a:ext cx="755335" cy="369332"/>
          </a:xfrm>
          <a:prstGeom prst="rect">
            <a:avLst/>
          </a:prstGeom>
          <a:noFill/>
        </p:spPr>
        <p:txBody>
          <a:bodyPr wrap="none" rtlCol="0">
            <a:spAutoFit/>
          </a:bodyPr>
          <a:lstStyle/>
          <a:p>
            <a:r>
              <a:rPr lang="fr-BE" u="sng" dirty="0"/>
              <a:t>Vision</a:t>
            </a:r>
          </a:p>
        </p:txBody>
      </p:sp>
      <p:sp>
        <p:nvSpPr>
          <p:cNvPr id="5" name="TextBox 4"/>
          <p:cNvSpPr txBox="1"/>
          <p:nvPr/>
        </p:nvSpPr>
        <p:spPr>
          <a:xfrm>
            <a:off x="2936680" y="2190632"/>
            <a:ext cx="6318640" cy="646331"/>
          </a:xfrm>
          <a:prstGeom prst="rect">
            <a:avLst/>
          </a:prstGeom>
          <a:noFill/>
        </p:spPr>
        <p:txBody>
          <a:bodyPr wrap="square" rtlCol="0">
            <a:spAutoFit/>
          </a:bodyPr>
          <a:lstStyle/>
          <a:p>
            <a:r>
              <a:rPr lang="en-US" dirty="0"/>
              <a:t>Allow beer lovers to easily access craft beers that are otherwise absent from the market.</a:t>
            </a:r>
            <a:endParaRPr lang="fr-BE" dirty="0"/>
          </a:p>
        </p:txBody>
      </p:sp>
      <p:sp>
        <p:nvSpPr>
          <p:cNvPr id="6" name="TextBox 5"/>
          <p:cNvSpPr txBox="1"/>
          <p:nvPr/>
        </p:nvSpPr>
        <p:spPr>
          <a:xfrm>
            <a:off x="2936680" y="4093559"/>
            <a:ext cx="6318640" cy="1200329"/>
          </a:xfrm>
          <a:prstGeom prst="rect">
            <a:avLst/>
          </a:prstGeom>
          <a:noFill/>
        </p:spPr>
        <p:txBody>
          <a:bodyPr wrap="square" rtlCol="0">
            <a:spAutoFit/>
          </a:bodyPr>
          <a:lstStyle/>
          <a:p>
            <a:r>
              <a:rPr lang="en-US" dirty="0"/>
              <a:t>Become the preferred European interaction channel between small breweries and beer lovers; the go to place for people who want to discover new beers, and for breweries who want to become famous.</a:t>
            </a:r>
            <a:endParaRPr lang="fr-BE" dirty="0"/>
          </a:p>
        </p:txBody>
      </p:sp>
      <p:sp>
        <p:nvSpPr>
          <p:cNvPr id="9" name="Footer Placeholder 8"/>
          <p:cNvSpPr>
            <a:spLocks noGrp="1"/>
          </p:cNvSpPr>
          <p:nvPr>
            <p:ph type="ftr" sz="quarter" idx="11"/>
          </p:nvPr>
        </p:nvSpPr>
        <p:spPr/>
        <p:txBody>
          <a:bodyPr/>
          <a:lstStyle/>
          <a:p>
            <a:r>
              <a:rPr lang="fr-BE" smtClean="0"/>
              <a:t>BelgiBeer's Pitch Desk - April 2017</a:t>
            </a:r>
            <a:endParaRPr lang="fr-BE"/>
          </a:p>
        </p:txBody>
      </p:sp>
      <p:sp>
        <p:nvSpPr>
          <p:cNvPr id="10" name="Slide Number Placeholder 9"/>
          <p:cNvSpPr>
            <a:spLocks noGrp="1"/>
          </p:cNvSpPr>
          <p:nvPr>
            <p:ph type="sldNum" sz="quarter" idx="12"/>
          </p:nvPr>
        </p:nvSpPr>
        <p:spPr/>
        <p:txBody>
          <a:bodyPr/>
          <a:lstStyle/>
          <a:p>
            <a:fld id="{DCDE1111-731A-4C99-BF0E-F45E826A5C5C}" type="slidenum">
              <a:rPr lang="fr-BE" smtClean="0"/>
              <a:t>6</a:t>
            </a:fld>
            <a:endParaRPr lang="fr-BE"/>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34" y="2020694"/>
            <a:ext cx="810475" cy="916519"/>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85" y="2020694"/>
            <a:ext cx="810475" cy="91651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95" y="3957403"/>
            <a:ext cx="948624" cy="948624"/>
          </a:xfrm>
          <a:prstGeom prst="rect">
            <a:avLst/>
          </a:prstGeom>
        </p:spPr>
      </p:pic>
    </p:spTree>
    <p:extLst>
      <p:ext uri="{BB962C8B-B14F-4D97-AF65-F5344CB8AC3E}">
        <p14:creationId xmlns:p14="http://schemas.microsoft.com/office/powerpoint/2010/main" val="1207360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652" y="321052"/>
            <a:ext cx="1953163" cy="584775"/>
          </a:xfrm>
          <a:prstGeom prst="rect">
            <a:avLst/>
          </a:prstGeom>
          <a:noFill/>
        </p:spPr>
        <p:txBody>
          <a:bodyPr wrap="none" rtlCol="0">
            <a:spAutoFit/>
          </a:bodyPr>
          <a:lstStyle/>
          <a:p>
            <a:r>
              <a:rPr lang="fr-BE" sz="3200" dirty="0" err="1"/>
              <a:t>Why</a:t>
            </a:r>
            <a:r>
              <a:rPr lang="fr-BE" sz="3200" dirty="0"/>
              <a:t> </a:t>
            </a:r>
            <a:r>
              <a:rPr lang="fr-BE" sz="3200" dirty="0" err="1"/>
              <a:t>now</a:t>
            </a:r>
            <a:r>
              <a:rPr lang="fr-BE" sz="3200" dirty="0"/>
              <a:t>?</a:t>
            </a:r>
          </a:p>
        </p:txBody>
      </p:sp>
      <p:sp>
        <p:nvSpPr>
          <p:cNvPr id="5" name="ZoneTexte 4"/>
          <p:cNvSpPr txBox="1"/>
          <p:nvPr/>
        </p:nvSpPr>
        <p:spPr>
          <a:xfrm>
            <a:off x="552652" y="1473373"/>
            <a:ext cx="4221588" cy="4247317"/>
          </a:xfrm>
          <a:prstGeom prst="rect">
            <a:avLst/>
          </a:prstGeom>
          <a:noFill/>
        </p:spPr>
        <p:txBody>
          <a:bodyPr wrap="square" rtlCol="0">
            <a:spAutoFit/>
          </a:bodyPr>
          <a:lstStyle/>
          <a:p>
            <a:pPr marL="285750" indent="-285750">
              <a:buFont typeface="Arial" panose="020B0604020202020204" pitchFamily="34" charset="0"/>
              <a:buChar char="•"/>
            </a:pPr>
            <a:r>
              <a:rPr lang="en-GB" dirty="0"/>
              <a:t>Since the years 1990s (in America) and 2000s (Europe) there has been an exponential growth in craft beers. </a:t>
            </a:r>
          </a:p>
          <a:p>
            <a:endParaRPr lang="en-GB" dirty="0"/>
          </a:p>
          <a:p>
            <a:pPr marL="285750" indent="-285750">
              <a:buFont typeface="Arial" panose="020B0604020202020204" pitchFamily="34" charset="0"/>
              <a:buChar char="•"/>
            </a:pPr>
            <a:r>
              <a:rPr lang="en-GB" dirty="0"/>
              <a:t>Demand for craft and more organic beers has never been stronger.  </a:t>
            </a:r>
          </a:p>
          <a:p>
            <a:endParaRPr lang="en-GB" dirty="0"/>
          </a:p>
          <a:p>
            <a:pPr marL="285750" indent="-285750">
              <a:buFont typeface="Arial" panose="020B0604020202020204" pitchFamily="34" charset="0"/>
              <a:buChar char="•"/>
            </a:pPr>
            <a:r>
              <a:rPr lang="en-GB" dirty="0"/>
              <a:t>The e-commerce phenomenon experienced exponential growth at the turn of the century (</a:t>
            </a:r>
            <a:r>
              <a:rPr lang="en-GB" dirty="0" err="1"/>
              <a:t>eg</a:t>
            </a:r>
            <a:r>
              <a:rPr lang="en-GB" dirty="0"/>
              <a:t>. Amazon) and solid and cheap logistics were established as a result. </a:t>
            </a:r>
          </a:p>
          <a:p>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fr-BE"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932" y="905827"/>
            <a:ext cx="6435363" cy="4814863"/>
          </a:xfrm>
          <a:prstGeom prst="rect">
            <a:avLst/>
          </a:prstGeom>
        </p:spPr>
      </p:pic>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8" name="Slide Number Placeholder 7"/>
          <p:cNvSpPr>
            <a:spLocks noGrp="1"/>
          </p:cNvSpPr>
          <p:nvPr>
            <p:ph type="sldNum" sz="quarter" idx="12"/>
          </p:nvPr>
        </p:nvSpPr>
        <p:spPr/>
        <p:txBody>
          <a:bodyPr/>
          <a:lstStyle/>
          <a:p>
            <a:fld id="{DCDE1111-731A-4C99-BF0E-F45E826A5C5C}" type="slidenum">
              <a:rPr lang="fr-BE" smtClean="0"/>
              <a:t>7</a:t>
            </a:fld>
            <a:endParaRPr lang="fr-BE"/>
          </a:p>
        </p:txBody>
      </p:sp>
    </p:spTree>
    <p:extLst>
      <p:ext uri="{BB962C8B-B14F-4D97-AF65-F5344CB8AC3E}">
        <p14:creationId xmlns:p14="http://schemas.microsoft.com/office/powerpoint/2010/main" val="854847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470985" y="493019"/>
            <a:ext cx="9863185" cy="584775"/>
          </a:xfrm>
          <a:prstGeom prst="rect">
            <a:avLst/>
          </a:prstGeom>
          <a:noFill/>
        </p:spPr>
        <p:txBody>
          <a:bodyPr wrap="square" rtlCol="0">
            <a:spAutoFit/>
          </a:bodyPr>
          <a:lstStyle/>
          <a:p>
            <a:r>
              <a:rPr lang="it-IT" sz="3200" dirty="0"/>
              <a:t>Traction Belgibeer </a:t>
            </a:r>
            <a:endParaRPr lang="fr-BE" sz="3200" dirty="0"/>
          </a:p>
        </p:txBody>
      </p:sp>
      <p:sp>
        <p:nvSpPr>
          <p:cNvPr id="5" name="TextBox 2"/>
          <p:cNvSpPr txBox="1"/>
          <p:nvPr/>
        </p:nvSpPr>
        <p:spPr>
          <a:xfrm>
            <a:off x="470985" y="1077794"/>
            <a:ext cx="4754158" cy="3693319"/>
          </a:xfrm>
          <a:prstGeom prst="rect">
            <a:avLst/>
          </a:prstGeom>
          <a:noFill/>
        </p:spPr>
        <p:txBody>
          <a:bodyPr wrap="square" rtlCol="0">
            <a:spAutoFit/>
          </a:bodyPr>
          <a:lstStyle/>
          <a:p>
            <a:pPr marL="285750" indent="-285750">
              <a:buFont typeface="Arial" panose="020B0604020202020204" pitchFamily="34" charset="0"/>
              <a:buChar char="•"/>
            </a:pPr>
            <a:r>
              <a:rPr lang="it-IT" dirty="0"/>
              <a:t>Turnov</a:t>
            </a:r>
            <a:r>
              <a:rPr lang="en-GB" dirty="0" err="1"/>
              <a:t>er</a:t>
            </a:r>
            <a:r>
              <a:rPr lang="en-GB" dirty="0"/>
              <a:t> doubles every year. </a:t>
            </a:r>
          </a:p>
          <a:p>
            <a:pPr marL="285750" indent="-285750">
              <a:buFont typeface="Arial" panose="020B0604020202020204" pitchFamily="34" charset="0"/>
              <a:buChar char="•"/>
            </a:pPr>
            <a:r>
              <a:rPr lang="en-GB" dirty="0"/>
              <a:t>Previously raised funding with </a:t>
            </a:r>
            <a:r>
              <a:rPr lang="en-GB" dirty="0" err="1"/>
              <a:t>Mymicroinvest</a:t>
            </a:r>
            <a:r>
              <a:rPr lang="en-GB" dirty="0"/>
              <a:t>, EASI, SRIB and business angels.</a:t>
            </a:r>
          </a:p>
          <a:p>
            <a:pPr marL="285750" indent="-285750">
              <a:buFont typeface="Arial" panose="020B0604020202020204" pitchFamily="34" charset="0"/>
              <a:buChar char="•"/>
            </a:pPr>
            <a:r>
              <a:rPr lang="en-GB" dirty="0"/>
              <a:t>Profits reinvested into Belgibeer to improve offer to clients.</a:t>
            </a:r>
          </a:p>
          <a:p>
            <a:pPr marL="285750" indent="-285750">
              <a:buFont typeface="Arial" panose="020B0604020202020204" pitchFamily="34" charset="0"/>
              <a:buChar char="•"/>
            </a:pPr>
            <a:r>
              <a:rPr lang="en-GB" dirty="0"/>
              <a:t>Internally developed code to better respond to clients needs and fully reflect SEO </a:t>
            </a:r>
            <a:r>
              <a:rPr lang="en-GB" dirty="0" err="1"/>
              <a:t>creteria</a:t>
            </a:r>
            <a:r>
              <a:rPr lang="en-GB" dirty="0"/>
              <a:t>. </a:t>
            </a:r>
          </a:p>
          <a:p>
            <a:pPr marL="285750" indent="-285750">
              <a:buFont typeface="Arial" panose="020B0604020202020204" pitchFamily="34" charset="0"/>
              <a:buChar char="•"/>
            </a:pPr>
            <a:r>
              <a:rPr lang="en-GB" dirty="0"/>
              <a:t>Created a very first edition of Golden Hops Magazine to better suit client’s needs and increase revenues. </a:t>
            </a:r>
          </a:p>
          <a:p>
            <a:pPr marL="285750" indent="-285750">
              <a:buFont typeface="Arial" panose="020B0604020202020204" pitchFamily="34" charset="0"/>
              <a:buChar char="•"/>
            </a:pPr>
            <a:r>
              <a:rPr lang="en-GB" dirty="0"/>
              <a:t>Implemented vital growth hacking techniques, more to follow in 2017 and 2018.</a:t>
            </a:r>
          </a:p>
          <a:p>
            <a:pPr marL="285750" indent="-285750">
              <a:buFont typeface="Arial" panose="020B0604020202020204" pitchFamily="34" charset="0"/>
              <a:buChar char="•"/>
            </a:pPr>
            <a:r>
              <a:rPr lang="en-GB" dirty="0"/>
              <a:t> Project has been validated by sales.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644" y="4233571"/>
            <a:ext cx="5961586" cy="2471254"/>
          </a:xfrm>
          <a:prstGeom prst="rect">
            <a:avLst/>
          </a:prstGeom>
        </p:spPr>
      </p:pic>
      <p:sp>
        <p:nvSpPr>
          <p:cNvPr id="3" name="ZoneTexte 2"/>
          <p:cNvSpPr txBox="1"/>
          <p:nvPr/>
        </p:nvSpPr>
        <p:spPr>
          <a:xfrm>
            <a:off x="5446644" y="3925643"/>
            <a:ext cx="5380383" cy="369332"/>
          </a:xfrm>
          <a:prstGeom prst="rect">
            <a:avLst/>
          </a:prstGeom>
          <a:noFill/>
        </p:spPr>
        <p:txBody>
          <a:bodyPr wrap="square" rtlCol="0">
            <a:spAutoFit/>
          </a:bodyPr>
          <a:lstStyle/>
          <a:p>
            <a:r>
              <a:rPr lang="it-IT" b="1" dirty="0"/>
              <a:t>Our major investors</a:t>
            </a:r>
            <a:r>
              <a:rPr lang="it-IT" dirty="0"/>
              <a:t>: </a:t>
            </a:r>
            <a:endParaRPr lang="fr-BE" dirty="0"/>
          </a:p>
        </p:txBody>
      </p:sp>
      <p:sp>
        <p:nvSpPr>
          <p:cNvPr id="7" name="Oval 1"/>
          <p:cNvSpPr/>
          <p:nvPr/>
        </p:nvSpPr>
        <p:spPr>
          <a:xfrm>
            <a:off x="7539645" y="1163763"/>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600" dirty="0"/>
              <a:t>26,000</a:t>
            </a:r>
            <a:endParaRPr lang="fr-BE" sz="1600" dirty="0"/>
          </a:p>
        </p:txBody>
      </p:sp>
      <p:sp>
        <p:nvSpPr>
          <p:cNvPr id="9" name="TextBox 2"/>
          <p:cNvSpPr txBox="1"/>
          <p:nvPr/>
        </p:nvSpPr>
        <p:spPr>
          <a:xfrm>
            <a:off x="8633868" y="1370885"/>
            <a:ext cx="1411332" cy="523220"/>
          </a:xfrm>
          <a:prstGeom prst="rect">
            <a:avLst/>
          </a:prstGeom>
          <a:noFill/>
        </p:spPr>
        <p:txBody>
          <a:bodyPr wrap="square" rtlCol="0">
            <a:spAutoFit/>
          </a:bodyPr>
          <a:lstStyle/>
          <a:p>
            <a:r>
              <a:rPr lang="it-IT" sz="1400" dirty="0"/>
              <a:t>Total Shipped Boxes</a:t>
            </a:r>
            <a:endParaRPr lang="fr-BE" sz="1400" dirty="0"/>
          </a:p>
        </p:txBody>
      </p:sp>
      <p:sp>
        <p:nvSpPr>
          <p:cNvPr id="10" name="Oval 15"/>
          <p:cNvSpPr/>
          <p:nvPr/>
        </p:nvSpPr>
        <p:spPr>
          <a:xfrm>
            <a:off x="8013953" y="1939130"/>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BE" sz="1600" dirty="0"/>
              <a:t>48</a:t>
            </a:r>
          </a:p>
        </p:txBody>
      </p:sp>
      <p:sp>
        <p:nvSpPr>
          <p:cNvPr id="11" name="Oval 17"/>
          <p:cNvSpPr/>
          <p:nvPr/>
        </p:nvSpPr>
        <p:spPr>
          <a:xfrm>
            <a:off x="7689022" y="2798557"/>
            <a:ext cx="988667" cy="95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600" dirty="0"/>
              <a:t>15</a:t>
            </a:r>
            <a:endParaRPr lang="fr-BE" sz="1600" dirty="0"/>
          </a:p>
        </p:txBody>
      </p:sp>
      <p:sp>
        <p:nvSpPr>
          <p:cNvPr id="12" name="TextBox 18"/>
          <p:cNvSpPr txBox="1"/>
          <p:nvPr/>
        </p:nvSpPr>
        <p:spPr>
          <a:xfrm>
            <a:off x="8723183" y="2957043"/>
            <a:ext cx="1411332" cy="738664"/>
          </a:xfrm>
          <a:prstGeom prst="rect">
            <a:avLst/>
          </a:prstGeom>
          <a:noFill/>
        </p:spPr>
        <p:txBody>
          <a:bodyPr wrap="square" rtlCol="0">
            <a:spAutoFit/>
          </a:bodyPr>
          <a:lstStyle/>
          <a:p>
            <a:r>
              <a:rPr lang="it-IT" sz="1400" dirty="0"/>
              <a:t>Total number of countries we have shipped to</a:t>
            </a:r>
            <a:endParaRPr lang="fr-BE" sz="1400" dirty="0"/>
          </a:p>
        </p:txBody>
      </p:sp>
      <p:sp>
        <p:nvSpPr>
          <p:cNvPr id="13" name="TextBox 2"/>
          <p:cNvSpPr txBox="1"/>
          <p:nvPr/>
        </p:nvSpPr>
        <p:spPr>
          <a:xfrm>
            <a:off x="9127462" y="2078771"/>
            <a:ext cx="2014106" cy="738664"/>
          </a:xfrm>
          <a:prstGeom prst="rect">
            <a:avLst/>
          </a:prstGeom>
          <a:noFill/>
        </p:spPr>
        <p:txBody>
          <a:bodyPr wrap="square" rtlCol="0">
            <a:spAutoFit/>
          </a:bodyPr>
          <a:lstStyle/>
          <a:p>
            <a:r>
              <a:rPr lang="it-IT" sz="1400" dirty="0"/>
              <a:t>Total partnerships with breweries to this day April 2017</a:t>
            </a:r>
            <a:endParaRPr lang="fr-BE" sz="1400" dirty="0"/>
          </a:p>
        </p:txBody>
      </p:sp>
      <p:sp>
        <p:nvSpPr>
          <p:cNvPr id="14" name="Footer Placeholder 13"/>
          <p:cNvSpPr>
            <a:spLocks noGrp="1"/>
          </p:cNvSpPr>
          <p:nvPr>
            <p:ph type="ftr" sz="quarter" idx="11"/>
          </p:nvPr>
        </p:nvSpPr>
        <p:spPr/>
        <p:txBody>
          <a:bodyPr/>
          <a:lstStyle/>
          <a:p>
            <a:r>
              <a:rPr lang="fr-BE" smtClean="0"/>
              <a:t>BelgiBeer's Pitch Desk - April 2017</a:t>
            </a:r>
            <a:endParaRPr lang="fr-BE"/>
          </a:p>
        </p:txBody>
      </p:sp>
      <p:sp>
        <p:nvSpPr>
          <p:cNvPr id="15" name="Slide Number Placeholder 14"/>
          <p:cNvSpPr>
            <a:spLocks noGrp="1"/>
          </p:cNvSpPr>
          <p:nvPr>
            <p:ph type="sldNum" sz="quarter" idx="12"/>
          </p:nvPr>
        </p:nvSpPr>
        <p:spPr/>
        <p:txBody>
          <a:bodyPr/>
          <a:lstStyle/>
          <a:p>
            <a:fld id="{DCDE1111-731A-4C99-BF0E-F45E826A5C5C}" type="slidenum">
              <a:rPr lang="fr-BE" smtClean="0"/>
              <a:t>8</a:t>
            </a:fld>
            <a:endParaRPr lang="fr-BE"/>
          </a:p>
        </p:txBody>
      </p:sp>
    </p:spTree>
    <p:extLst>
      <p:ext uri="{BB962C8B-B14F-4D97-AF65-F5344CB8AC3E}">
        <p14:creationId xmlns:p14="http://schemas.microsoft.com/office/powerpoint/2010/main" val="3435524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423" y="1580009"/>
            <a:ext cx="4152656" cy="2862322"/>
          </a:xfrm>
          <a:prstGeom prst="rect">
            <a:avLst/>
          </a:prstGeom>
          <a:noFill/>
        </p:spPr>
        <p:txBody>
          <a:bodyPr wrap="square" rtlCol="0">
            <a:spAutoFit/>
          </a:bodyPr>
          <a:lstStyle/>
          <a:p>
            <a:pPr marL="285750" indent="-285750">
              <a:buFont typeface="Arial" panose="020B0604020202020204" pitchFamily="34" charset="0"/>
              <a:buChar char="•"/>
            </a:pPr>
            <a:r>
              <a:rPr lang="it-IT" dirty="0"/>
              <a:t>100 Bilion dollar market a year for the US alone.</a:t>
            </a:r>
          </a:p>
          <a:p>
            <a:endParaRPr lang="it-IT" dirty="0"/>
          </a:p>
          <a:p>
            <a:endParaRPr lang="it-IT" dirty="0"/>
          </a:p>
          <a:p>
            <a:pPr marL="285750" indent="-285750">
              <a:buFont typeface="Arial" panose="020B0604020202020204" pitchFamily="34" charset="0"/>
              <a:buChar char="•"/>
            </a:pPr>
            <a:r>
              <a:rPr lang="it-IT" dirty="0"/>
              <a:t>20% of all beer production in the US was craft beer and it is growing fast . </a:t>
            </a:r>
          </a:p>
          <a:p>
            <a:endParaRPr lang="it-IT" dirty="0"/>
          </a:p>
          <a:p>
            <a:endParaRPr lang="it-IT" dirty="0"/>
          </a:p>
          <a:p>
            <a:pPr marL="285750" indent="-285750">
              <a:buFont typeface="Arial" panose="020B0604020202020204" pitchFamily="34" charset="0"/>
              <a:buChar char="•"/>
            </a:pPr>
            <a:r>
              <a:rPr lang="it-IT" dirty="0"/>
              <a:t>Growing movement in the past few years for organic and craft products.</a:t>
            </a:r>
          </a:p>
        </p:txBody>
      </p:sp>
      <p:sp>
        <p:nvSpPr>
          <p:cNvPr id="4" name="TextBox 1"/>
          <p:cNvSpPr txBox="1"/>
          <p:nvPr/>
        </p:nvSpPr>
        <p:spPr>
          <a:xfrm>
            <a:off x="470986" y="493019"/>
            <a:ext cx="2100896" cy="584775"/>
          </a:xfrm>
          <a:prstGeom prst="rect">
            <a:avLst/>
          </a:prstGeom>
          <a:noFill/>
        </p:spPr>
        <p:txBody>
          <a:bodyPr wrap="none" rtlCol="0">
            <a:spAutoFit/>
          </a:bodyPr>
          <a:lstStyle/>
          <a:p>
            <a:r>
              <a:rPr lang="fr-BE" sz="3200" dirty="0"/>
              <a:t>The </a:t>
            </a:r>
            <a:r>
              <a:rPr lang="fr-BE" sz="3200" dirty="0" err="1"/>
              <a:t>Market</a:t>
            </a:r>
            <a:endParaRPr lang="fr-BE" sz="3200"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079" y="785406"/>
            <a:ext cx="7168038" cy="5292174"/>
          </a:xfrm>
          <a:prstGeom prst="rect">
            <a:avLst/>
          </a:prstGeom>
        </p:spPr>
      </p:pic>
      <p:sp>
        <p:nvSpPr>
          <p:cNvPr id="7" name="Footer Placeholder 6"/>
          <p:cNvSpPr>
            <a:spLocks noGrp="1"/>
          </p:cNvSpPr>
          <p:nvPr>
            <p:ph type="ftr" sz="quarter" idx="11"/>
          </p:nvPr>
        </p:nvSpPr>
        <p:spPr/>
        <p:txBody>
          <a:bodyPr/>
          <a:lstStyle/>
          <a:p>
            <a:r>
              <a:rPr lang="fr-BE" smtClean="0"/>
              <a:t>BelgiBeer's Pitch Desk - April 2017</a:t>
            </a:r>
            <a:endParaRPr lang="fr-BE"/>
          </a:p>
        </p:txBody>
      </p:sp>
      <p:sp>
        <p:nvSpPr>
          <p:cNvPr id="8" name="Slide Number Placeholder 7"/>
          <p:cNvSpPr>
            <a:spLocks noGrp="1"/>
          </p:cNvSpPr>
          <p:nvPr>
            <p:ph type="sldNum" sz="quarter" idx="12"/>
          </p:nvPr>
        </p:nvSpPr>
        <p:spPr/>
        <p:txBody>
          <a:bodyPr/>
          <a:lstStyle/>
          <a:p>
            <a:fld id="{DCDE1111-731A-4C99-BF0E-F45E826A5C5C}" type="slidenum">
              <a:rPr lang="fr-BE" smtClean="0"/>
              <a:t>9</a:t>
            </a:fld>
            <a:endParaRPr lang="fr-BE"/>
          </a:p>
        </p:txBody>
      </p:sp>
    </p:spTree>
    <p:extLst>
      <p:ext uri="{BB962C8B-B14F-4D97-AF65-F5344CB8AC3E}">
        <p14:creationId xmlns:p14="http://schemas.microsoft.com/office/powerpoint/2010/main" val="4066137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2554</TotalTime>
  <Words>1409</Words>
  <Application>Microsoft Macintosh PowerPoint</Application>
  <PresentationFormat>Widescreen</PresentationFormat>
  <Paragraphs>232</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Belgibeer</dc:title>
  <dc:creator>Lorenzo Solari</dc:creator>
  <cp:lastModifiedBy>Microsoft Office User</cp:lastModifiedBy>
  <cp:revision>163</cp:revision>
  <cp:lastPrinted>2017-03-27T13:09:19Z</cp:lastPrinted>
  <dcterms:created xsi:type="dcterms:W3CDTF">2017-03-20T16:08:53Z</dcterms:created>
  <dcterms:modified xsi:type="dcterms:W3CDTF">2017-03-30T10:19:14Z</dcterms:modified>
</cp:coreProperties>
</file>